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8" r:id="rId3"/>
    <p:sldId id="257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2" r:id="rId18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9127" autoAdjust="0"/>
    <p:restoredTop sz="94660"/>
  </p:normalViewPr>
  <p:slideViewPr>
    <p:cSldViewPr snapToGrid="0">
      <p:cViewPr varScale="1">
        <p:scale>
          <a:sx n="93" d="100"/>
          <a:sy n="93" d="100"/>
        </p:scale>
        <p:origin x="-102" y="-2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xmlns="" id="{ADA6288C-145E-4868-920D-3D94C0F4E8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xmlns="" id="{79A434C5-8B58-412A-B901-A1FCD1B2973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l-GR" dirty="0"/>
              <a:t>ΔΕΚΕΜΒΡΙΟΣ 2020</a:t>
            </a:r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xmlns="" id="{A5C304AE-7806-40CA-AF95-40452F74428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xmlns="" id="{57598A39-E2FA-4EC8-A270-88F49ADF125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F6BFE7-B8B4-41DF-B78D-BFA5ECE102D1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917056072"/>
      </p:ext>
    </p:extLst>
  </p:cSld>
  <p:clrMap bg1="lt1" tx1="dk1" bg2="lt2" tx2="dk2" accent1="accent1" accent2="accent2" accent3="accent3" accent4="accent4" accent5="accent5" accent6="accent6" hlink="hlink" folHlink="folHlink"/>
  <p:hf sldNum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l-GR" dirty="0"/>
              <a:t>ΔΕΚΕΜΒΡΙΟΣ 2020</a:t>
            </a:r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 dirty="0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753E5-B053-413C-A4B2-966F0108B82E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4084177524"/>
      </p:ext>
    </p:extLst>
  </p:cSld>
  <p:clrMap bg1="lt1" tx1="dk1" bg2="lt2" tx2="dk2" accent1="accent1" accent2="accent2" accent3="accent3" accent4="accent4" accent5="accent5" accent6="accent6" hlink="hlink" folHlink="folHlink"/>
  <p:hf sldNum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41C2CAE3-6204-41F0-BD2C-77CB83758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xmlns="" id="{4C239190-0A4F-4B2D-A91E-C597C2F08E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xmlns="" id="{8DD6B6E2-D309-4AA5-AC36-2FCF8C61E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xmlns="" id="{F2D9645B-AA80-4138-9C67-925605BD2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xmlns="" id="{59B853DD-CA94-4DCA-A002-293F58C71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843558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D7FAD7FE-8756-4FB6-AF51-9CC486C6A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xmlns="" id="{85A729CF-4D65-4B7F-B909-601D0EBDA9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xmlns="" id="{7444277D-141C-4616-9944-4B09BD294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xmlns="" id="{384C028C-E944-4E3C-BF70-3033AA996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xmlns="" id="{7383414E-5E06-4354-B7CC-399EF1D32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905043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xmlns="" id="{C4EE411E-4E3D-41D5-96C4-BC31E72FE7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xmlns="" id="{FD65BADD-5B6A-40A8-97C7-D8ED27C82F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xmlns="" id="{1625BAF8-866C-4148-BCAE-10C9A2F08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xmlns="" id="{1DB80E1A-BC93-47D5-BE91-7C08E8A1F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xmlns="" id="{8B108404-6303-4ABF-821F-F35A8416B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781359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2B279025-743D-4AB2-843A-D69719F9B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96BCFCAD-ECC8-4B75-8DD9-1369641409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xmlns="" id="{0B574C59-3D39-4ECB-A946-3BC5016FB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xmlns="" id="{6CD4EB42-F7BB-4989-B920-94F9CBE28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xmlns="" id="{F718088C-AB48-4006-A646-6F7986F84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924978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71B79044-FEC8-419E-BF2C-4BA74A4A2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919B392E-5EC1-4A25-B7AA-333B2B538C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xmlns="" id="{015F5EA1-072E-4BCD-9C32-CBD38E688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xmlns="" id="{74B68CDC-2EC2-4BD4-A4B2-2D08DD02C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xmlns="" id="{62472FA9-2456-4405-854A-4D2A1274D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3378673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EF21FD2C-C5F0-4AD1-81EC-0891EFF3C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B71F3ECC-CB16-483F-8D0D-4F5E954508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xmlns="" id="{D24B040C-AA1D-4E06-A0C4-E30FFDB5CA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xmlns="" id="{7C3619CF-3FDA-4EB6-A2C5-8036525B5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xmlns="" id="{0B4EE4DA-56C0-4B72-800A-01CE23FEA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xmlns="" id="{C7C02AC2-8212-4D5B-8374-BFCBB92A5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322840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AE4D864F-A028-433B-A4A4-6E45B9186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69D0D16C-10F3-48C7-9952-3E8DC9B19B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xmlns="" id="{8C7E40BC-45B2-4026-BD42-36A0A62FDA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xmlns="" id="{BE354E8B-99FF-4274-B977-B5B2AE4C27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xmlns="" id="{B7A94729-2165-4F67-9C85-EFDAEAA39E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xmlns="" id="{039A2BC3-57B7-4D59-A312-0C2068BEC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xmlns="" id="{916818F5-FC42-4BC1-8EBB-445C069A0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xmlns="" id="{460FBF91-0F8D-480E-B06B-7E0B932A1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261008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2DF495FF-EED9-400E-98B2-37B6EE66F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xmlns="" id="{2A4A5A0D-8B63-430D-BA3B-559A729BD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xmlns="" id="{DA763F2D-45FA-48D8-9EA2-306ECAE56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xmlns="" id="{8F6F7546-0C18-4B5B-ADEE-A745274A1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301684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xmlns="" id="{60EEE146-BCD6-4999-9F1B-DA8EA4752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xmlns="" id="{E5E8C7E2-1AF8-42F1-9479-64BF16931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xmlns="" id="{E404CBF7-54D1-48E1-B041-CA8AE4E0A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462985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F3CC2207-9EA6-4946-A168-47A65D8EF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E66FEE42-D118-4DF8-A725-25B9B0FAE4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xmlns="" id="{6FC07B1E-AF25-48B8-B5F6-79A185CADA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xmlns="" id="{44BA44C5-476D-47D9-ACB2-1DDA2BDAC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xmlns="" id="{05A1128B-B8DD-459C-AF12-341F70367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xmlns="" id="{8286E7B9-484F-4E2D-AE7F-50C6F2FE4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400761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A796DD2A-87EC-4C86-88BF-771C30D20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xmlns="" id="{D07DC0C1-9513-4609-BFDC-F0F7C85527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 dirty="0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xmlns="" id="{2E689F03-80F7-40CE-82CE-EB36C00D05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xmlns="" id="{72289736-5ACD-48B6-B509-EA0F70849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xmlns="" id="{6402176E-17B8-4ECD-9F1D-950934E2C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xmlns="" id="{B248FD0B-82DA-4A0A-ADB0-19B24FD0A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203363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5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xmlns="" id="{38267992-812D-4CB4-93F5-4FB81E816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011F2763-6723-43EC-9A9D-420557B8DD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xmlns="" id="{5EA05B24-0CF6-4E16-AD2D-BA57C0C4BC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xmlns="" id="{0EAA19DD-EF0C-4B1B-99A5-58A0BC234C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dirty="0"/>
              <a:t>EVRESIS A.E. ΕΦΑΡΜΟΓΩΝ ΠΛΗΡΟΦΟΡΙΚΗΣ</a:t>
            </a: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xmlns="" id="{0F8E9B9A-085A-407E-99EB-D70AE70C04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9DDE6-A465-4AE4-A87D-2BCEA0576428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531944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3962611-DFD5-4092-AAFD-559E3DFCE2C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2270F1FA-0425-408F-9861-80BF5AFB276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2E1D64DF-9A35-4F10-BD8A-696464B18C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5368" y="2043663"/>
            <a:ext cx="6105194" cy="2031055"/>
          </a:xfrm>
        </p:spPr>
        <p:txBody>
          <a:bodyPr>
            <a:norm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ΕΦΑΡΜΟΓΗ</a:t>
            </a:r>
            <a:br>
              <a:rPr lang="el-GR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myDATA</a:t>
            </a:r>
            <a:endParaRPr lang="el-GR" dirty="0">
              <a:solidFill>
                <a:srgbClr val="FFFFFF"/>
              </a:solidFill>
            </a:endParaRP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xmlns="" id="{B3F4EAC8-281C-4AC7-A0A8-FE6AD2A380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5368" y="4074718"/>
            <a:ext cx="6105194" cy="682079"/>
          </a:xfrm>
        </p:spPr>
        <p:txBody>
          <a:bodyPr>
            <a:norm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ΔΙΑΧΕΙΡΙΣΗ ΜΕΤΑΦΟΡΩΝ – </a:t>
            </a:r>
            <a:r>
              <a:rPr lang="en-US" dirty="0">
                <a:solidFill>
                  <a:srgbClr val="FFFFFF"/>
                </a:solidFill>
              </a:rPr>
              <a:t>LOGISTICS</a:t>
            </a:r>
            <a:r>
              <a:rPr lang="el-GR" dirty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TRANS</a:t>
            </a: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xmlns="" id="{596CC302-7596-4D4D-A16D-67371D630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1</a:t>
            </a:fld>
            <a:endParaRPr lang="el-GR" dirty="0"/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xmlns="" id="{50E5AFD2-ACC9-4D5C-BF64-1326A69406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1247" y="136525"/>
            <a:ext cx="1770021" cy="1139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10761459"/>
      </p:ext>
    </p:extLst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xmlns="" id="{1FD1EC7A-CA20-4BBA-B99D-B785E8CE9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4400" dirty="0"/>
              <a:t>Κωδικοποίηση χαρακτηρισμού εσόδου στις κατηγορίες εσόδων εξόδων</a:t>
            </a:r>
            <a:endParaRPr lang="el-GR" dirty="0"/>
          </a:p>
        </p:txBody>
      </p:sp>
      <p:sp>
        <p:nvSpPr>
          <p:cNvPr id="5" name="Θέση περιεχομένου 4">
            <a:extLst>
              <a:ext uri="{FF2B5EF4-FFF2-40B4-BE49-F238E27FC236}">
                <a16:creationId xmlns:a16="http://schemas.microsoft.com/office/drawing/2014/main" xmlns="" id="{9741755C-74FA-4A61-8999-D90FCA138C9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l-GR" dirty="0"/>
              <a:t>ΠΙΝΑΚΑΣ ΧΡΕΩΣΕΩΝ ΣΤΟ </a:t>
            </a:r>
            <a:r>
              <a:rPr lang="en-US" dirty="0"/>
              <a:t>TRANS32 </a:t>
            </a:r>
            <a:endParaRPr lang="el-GR" dirty="0"/>
          </a:p>
          <a:p>
            <a:endParaRPr lang="el-GR" dirty="0"/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xmlns="" id="{B29DB47A-5F97-48C1-80D6-8F8307B201A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l-GR" dirty="0"/>
              <a:t>ΑΝΤΙΣΤΟΙΧΟΣ ΠΙΝΑΚΑΣ ΚΑΤΗΓΟΡΙΑΣ ΕΣΟΔΩΝ ΕΞΟΔΩΝ</a:t>
            </a:r>
          </a:p>
        </p:txBody>
      </p:sp>
      <p:pic>
        <p:nvPicPr>
          <p:cNvPr id="10" name="Εικόνα 9">
            <a:extLst>
              <a:ext uri="{FF2B5EF4-FFF2-40B4-BE49-F238E27FC236}">
                <a16:creationId xmlns:a16="http://schemas.microsoft.com/office/drawing/2014/main" xmlns="" id="{8A6D09E6-F932-4486-9177-0C1F974B6B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797" y="2606614"/>
            <a:ext cx="5009877" cy="1948070"/>
          </a:xfrm>
          <a:prstGeom prst="rect">
            <a:avLst/>
          </a:prstGeom>
        </p:spPr>
      </p:pic>
      <p:pic>
        <p:nvPicPr>
          <p:cNvPr id="12" name="Εικόνα 11">
            <a:extLst>
              <a:ext uri="{FF2B5EF4-FFF2-40B4-BE49-F238E27FC236}">
                <a16:creationId xmlns:a16="http://schemas.microsoft.com/office/drawing/2014/main" xmlns="" id="{EF6959A0-B45A-4B11-9CE1-D099208ECD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7413" y="2618255"/>
            <a:ext cx="4781384" cy="1946600"/>
          </a:xfrm>
          <a:prstGeom prst="rect">
            <a:avLst/>
          </a:prstGeom>
        </p:spPr>
      </p:pic>
      <p:pic>
        <p:nvPicPr>
          <p:cNvPr id="14" name="Εικόνα 13">
            <a:extLst>
              <a:ext uri="{FF2B5EF4-FFF2-40B4-BE49-F238E27FC236}">
                <a16:creationId xmlns:a16="http://schemas.microsoft.com/office/drawing/2014/main" xmlns="" id="{E9AD3B1D-3AED-4EDA-9FFC-903ECBC045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7413" y="4647673"/>
            <a:ext cx="4781384" cy="1961404"/>
          </a:xfrm>
          <a:prstGeom prst="rect">
            <a:avLst/>
          </a:prstGeom>
        </p:spPr>
      </p:pic>
      <p:pic>
        <p:nvPicPr>
          <p:cNvPr id="16" name="Εικόνα 15">
            <a:extLst>
              <a:ext uri="{FF2B5EF4-FFF2-40B4-BE49-F238E27FC236}">
                <a16:creationId xmlns:a16="http://schemas.microsoft.com/office/drawing/2014/main" xmlns="" id="{41B80000-4C73-4B43-83C8-44E353C81E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4647673"/>
            <a:ext cx="4989874" cy="1961404"/>
          </a:xfrm>
          <a:prstGeom prst="rect">
            <a:avLst/>
          </a:prstGeom>
        </p:spPr>
      </p:pic>
      <p:sp>
        <p:nvSpPr>
          <p:cNvPr id="17" name="Βέλος: Δεξιό 16">
            <a:extLst>
              <a:ext uri="{FF2B5EF4-FFF2-40B4-BE49-F238E27FC236}">
                <a16:creationId xmlns:a16="http://schemas.microsoft.com/office/drawing/2014/main" xmlns="" id="{1B4D6EB2-2B70-4A72-A34F-E0A3DA342B66}"/>
              </a:ext>
            </a:extLst>
          </p:cNvPr>
          <p:cNvSpPr/>
          <p:nvPr/>
        </p:nvSpPr>
        <p:spPr>
          <a:xfrm>
            <a:off x="5835830" y="3470544"/>
            <a:ext cx="477741" cy="530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18" name="Βέλος: Δεξιό 17">
            <a:extLst>
              <a:ext uri="{FF2B5EF4-FFF2-40B4-BE49-F238E27FC236}">
                <a16:creationId xmlns:a16="http://schemas.microsoft.com/office/drawing/2014/main" xmlns="" id="{75020E09-A4F9-4518-814E-A99E0EEADFA8}"/>
              </a:ext>
            </a:extLst>
          </p:cNvPr>
          <p:cNvSpPr/>
          <p:nvPr/>
        </p:nvSpPr>
        <p:spPr>
          <a:xfrm>
            <a:off x="5858817" y="5250400"/>
            <a:ext cx="477741" cy="530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xmlns="" id="{0D452AD5-59D3-4586-9284-886204480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10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3023017733"/>
      </p:ext>
    </p:extLst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Τίτλος 7">
            <a:extLst>
              <a:ext uri="{FF2B5EF4-FFF2-40B4-BE49-F238E27FC236}">
                <a16:creationId xmlns:a16="http://schemas.microsoft.com/office/drawing/2014/main" xmlns="" id="{A20FEB72-A0A1-41F5-8EE6-DA36D22B5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Διαδικασίες καταχώρησης και αποστολής εσόδων στο </a:t>
            </a:r>
            <a:r>
              <a:rPr lang="en-US" dirty="0"/>
              <a:t>myDATA</a:t>
            </a:r>
            <a:r>
              <a:rPr lang="el-GR" dirty="0"/>
              <a:t> </a:t>
            </a:r>
          </a:p>
        </p:txBody>
      </p:sp>
      <p:sp>
        <p:nvSpPr>
          <p:cNvPr id="9" name="Θέση περιεχομένου 8">
            <a:extLst>
              <a:ext uri="{FF2B5EF4-FFF2-40B4-BE49-F238E27FC236}">
                <a16:creationId xmlns:a16="http://schemas.microsoft.com/office/drawing/2014/main" xmlns="" id="{D77B8972-8F4E-4F09-968E-DA6AA3C2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Έκδοση και απευθείας αποστολή Τ.Π.Υ.</a:t>
            </a:r>
            <a:r>
              <a:rPr lang="en-US" dirty="0"/>
              <a:t>,</a:t>
            </a:r>
            <a:r>
              <a:rPr lang="el-GR" dirty="0"/>
              <a:t>ΠΙΣΤΩΤΙΚΩΝ Τ.Π.Υ. και ΑΚΥΡΩΤΙΚΩΝ στο </a:t>
            </a:r>
            <a:r>
              <a:rPr lang="en-US" dirty="0"/>
              <a:t>myDATA</a:t>
            </a:r>
          </a:p>
          <a:p>
            <a:r>
              <a:rPr lang="el-GR" dirty="0"/>
              <a:t>Έκδοση και απευθείας αποστολή </a:t>
            </a:r>
            <a:r>
              <a:rPr lang="en-US" dirty="0"/>
              <a:t>INVOICE,CREDIT NOTE,</a:t>
            </a:r>
            <a:r>
              <a:rPr lang="el-GR" dirty="0"/>
              <a:t>ΑΚΥΡΩΤΙΚΟΥ </a:t>
            </a:r>
            <a:r>
              <a:rPr lang="en-US" dirty="0"/>
              <a:t>INVOICE </a:t>
            </a:r>
            <a:r>
              <a:rPr lang="el-GR" dirty="0"/>
              <a:t>στο </a:t>
            </a:r>
            <a:r>
              <a:rPr lang="en-US" dirty="0"/>
              <a:t>myDATA</a:t>
            </a:r>
          </a:p>
          <a:p>
            <a:r>
              <a:rPr lang="el-GR" dirty="0"/>
              <a:t>Αποστολή παραστατικών εντός πενθημέρου στο </a:t>
            </a:r>
            <a:r>
              <a:rPr lang="en-US" dirty="0"/>
              <a:t>myDATA</a:t>
            </a:r>
            <a:endParaRPr lang="el-GR" dirty="0"/>
          </a:p>
          <a:p>
            <a:r>
              <a:rPr lang="el-GR" dirty="0"/>
              <a:t>Προβολή παραστατικών που έχουν αποσταλεί στο </a:t>
            </a:r>
            <a:r>
              <a:rPr lang="en-US" dirty="0"/>
              <a:t>myDATA</a:t>
            </a:r>
          </a:p>
          <a:p>
            <a:endParaRPr lang="en-US" dirty="0"/>
          </a:p>
          <a:p>
            <a:endParaRPr lang="el-GR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xmlns="" id="{3731EA72-311A-4ECB-B478-9BEFB7EF5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11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095682469"/>
      </p:ext>
    </p:extLst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694E9B70-B599-409B-8990-FBBA18106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sz="4000" dirty="0"/>
              <a:t>Έκδοση και απευθείας αποστολή Τ.Π.Υ.</a:t>
            </a:r>
            <a:r>
              <a:rPr lang="en-US" sz="4000" dirty="0"/>
              <a:t>,</a:t>
            </a:r>
            <a:r>
              <a:rPr lang="el-GR" sz="4000" dirty="0"/>
              <a:t>ΠΙΣΤΩΤΙΚΩΝ Τ.Π.Υ. και ΑΚΥΡΩΤΙΚΩΝ στο </a:t>
            </a:r>
            <a:r>
              <a:rPr lang="en-US" sz="4000" dirty="0"/>
              <a:t>myDATA</a:t>
            </a:r>
            <a:r>
              <a:rPr lang="en-US" dirty="0"/>
              <a:t/>
            </a:r>
            <a:br>
              <a:rPr lang="en-US" dirty="0"/>
            </a:br>
            <a:endParaRPr lang="el-GR" dirty="0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xmlns="" id="{795CA38C-2BC4-4401-908E-29A2C5C8B0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6534406" cy="823912"/>
          </a:xfrm>
        </p:spPr>
        <p:txBody>
          <a:bodyPr>
            <a:normAutofit fontScale="62500" lnSpcReduction="20000"/>
          </a:bodyPr>
          <a:lstStyle/>
          <a:p>
            <a:r>
              <a:rPr lang="el-GR" dirty="0"/>
              <a:t>ΕΠΙΛΕΓΟΝΤΑΣ ΕΚΔΟΣΗ ΕΜΦΑΝΙΖΕΤΑΙ Η ΦΟΡΜΑ ΑΠΟΣΤΟΛΗΣ ΕΣΟΔΩΝ ΣΤΟ </a:t>
            </a:r>
            <a:r>
              <a:rPr lang="en-US" dirty="0"/>
              <a:t>myDATA</a:t>
            </a:r>
            <a:r>
              <a:rPr lang="el-GR" dirty="0"/>
              <a:t>. ΚΑΝΟΝΤΑΣ ΚΛΙΚ ΣΤΗΝ ΕΝΑΡΞΗ ΤΟ ΠΑΡΑΣΤΑΤΙΚΟ ΑΠΟΣΤΕΛΕΤΑΙ ΚΑΙ ΛΑΜΒΑΝΕΙ ΜΟΝΑΔΙΚΟ ΑΡΙΘΜΟ ΚΑΤΑΧΩΡΗΣΗΣ (ΜΑΡΚ).</a:t>
            </a:r>
          </a:p>
        </p:txBody>
      </p:sp>
      <p:pic>
        <p:nvPicPr>
          <p:cNvPr id="9" name="Θέση περιεχομένου 8">
            <a:extLst>
              <a:ext uri="{FF2B5EF4-FFF2-40B4-BE49-F238E27FC236}">
                <a16:creationId xmlns:a16="http://schemas.microsoft.com/office/drawing/2014/main" xmlns="" id="{66E0D72C-B6AF-495E-A7D9-732660A59F3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9788" y="2665857"/>
            <a:ext cx="6534150" cy="3363024"/>
          </a:xfrm>
        </p:spPr>
      </p:pic>
      <p:sp>
        <p:nvSpPr>
          <p:cNvPr id="6" name="Θέση κειμένου 5">
            <a:extLst>
              <a:ext uri="{FF2B5EF4-FFF2-40B4-BE49-F238E27FC236}">
                <a16:creationId xmlns:a16="http://schemas.microsoft.com/office/drawing/2014/main" xmlns="" id="{CCCE5991-0DEC-4D97-B475-FDF2A62DBE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600334" y="1681163"/>
            <a:ext cx="3755053" cy="823912"/>
          </a:xfrm>
        </p:spPr>
        <p:txBody>
          <a:bodyPr>
            <a:normAutofit fontScale="62500" lnSpcReduction="20000"/>
          </a:bodyPr>
          <a:lstStyle/>
          <a:p>
            <a:r>
              <a:rPr lang="el-GR" dirty="0"/>
              <a:t>ΑΜΕΣΗ ΑΠΟΣΤΟΛΗ ΜΕ ΤΗΝ ΕΚΔΟΣΗ ΠΑΡΑΣΤΑΤΙΚΟΥ ΕΦΟΣΟΝ ΕΧΟΥΜΕ ΚΑΝΕΙ ΤΗΝ ΑΝΤΙΣΤΟΙΧΗ ΕΠΙΛΟΓΗ ΣΤΗ ΣΕΙΡΑ ΤΟΥ ΠΑΡΑΣΤΑΤΙΚΟΥ.</a:t>
            </a:r>
          </a:p>
        </p:txBody>
      </p:sp>
      <p:pic>
        <p:nvPicPr>
          <p:cNvPr id="11" name="Θέση περιεχομένου 10">
            <a:extLst>
              <a:ext uri="{FF2B5EF4-FFF2-40B4-BE49-F238E27FC236}">
                <a16:creationId xmlns:a16="http://schemas.microsoft.com/office/drawing/2014/main" xmlns="" id="{04B6576D-E8B1-42CC-AB1A-8BC4A564DB1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600950" y="3539103"/>
            <a:ext cx="3754438" cy="1616532"/>
          </a:xfrm>
        </p:spPr>
      </p:pic>
      <p:sp>
        <p:nvSpPr>
          <p:cNvPr id="14" name="Θέση αριθμού διαφάνειας 13">
            <a:extLst>
              <a:ext uri="{FF2B5EF4-FFF2-40B4-BE49-F238E27FC236}">
                <a16:creationId xmlns:a16="http://schemas.microsoft.com/office/drawing/2014/main" xmlns="" id="{643175B8-4D30-4A3C-8AC9-C8F9E33EB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12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073915347"/>
      </p:ext>
    </p:extLst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95095F6A-7B7D-41A1-8F90-9FF76B4D5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Έκδοση και απευθείας αποστολή </a:t>
            </a:r>
            <a:r>
              <a:rPr lang="en-US" dirty="0"/>
              <a:t>INVOICE,CREDIT NOTE,</a:t>
            </a:r>
            <a:r>
              <a:rPr lang="el-GR" dirty="0"/>
              <a:t>ΑΚΥΡΩΤΙΚΟΥ </a:t>
            </a:r>
            <a:r>
              <a:rPr lang="en-US" dirty="0"/>
              <a:t>INVOICE </a:t>
            </a:r>
            <a:r>
              <a:rPr lang="el-GR" dirty="0"/>
              <a:t>στο </a:t>
            </a:r>
            <a:r>
              <a:rPr lang="en-US" dirty="0"/>
              <a:t>myDATA</a:t>
            </a:r>
            <a:br>
              <a:rPr lang="en-US" dirty="0"/>
            </a:br>
            <a:endParaRPr lang="el-GR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9001C035-F904-4846-A95A-6ECBC38EC6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l-GR" dirty="0"/>
              <a:t>ΕΠΙΛΕΓΟΝΤΑΣ ΕΚΔΟΣΗ ΕΜΦΑΝΙΖΕΤΑΙ Η ΦΟΡΜΑ ΑΠΟΣΤΟΛΗΣ ΕΣΟΔΩΝ ΣΤΟ </a:t>
            </a:r>
            <a:r>
              <a:rPr lang="en-US" dirty="0"/>
              <a:t>myDATA</a:t>
            </a:r>
            <a:r>
              <a:rPr lang="el-GR" dirty="0"/>
              <a:t>. ΚΑΝΟΝΤΑΣ ΚΛΙΚ ΣΤΗΝ ΕΝΑΡΞΗ. ΤΟ ΠΑΡΑΣΤΑΤΙΚΟ ΑΠΟΣΤΕΛΕΤΑΙ ΔΕΝ ΠΡΟΚΥΨΟΥΝ ΣΦΑΛΜΑΤΑ ΌΠΩΣ ΔΕΙΧΝΟΥΜΕ ΠΑΡΑΚΑΤΩ.</a:t>
            </a:r>
          </a:p>
          <a:p>
            <a:endParaRPr lang="el-GR" dirty="0"/>
          </a:p>
        </p:txBody>
      </p:sp>
      <p:pic>
        <p:nvPicPr>
          <p:cNvPr id="10" name="Θέση περιεχομένου 9">
            <a:extLst>
              <a:ext uri="{FF2B5EF4-FFF2-40B4-BE49-F238E27FC236}">
                <a16:creationId xmlns:a16="http://schemas.microsoft.com/office/drawing/2014/main" xmlns="" id="{F36DF3AE-03FF-41A0-B7FA-9369E762051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6613" y="2607479"/>
            <a:ext cx="6398625" cy="3295550"/>
          </a:xfrm>
        </p:spPr>
      </p:pic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xmlns="" id="{9D620B36-4CBD-4D1C-BE41-8C9ADCE3C7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616824" y="1894443"/>
            <a:ext cx="3735388" cy="823912"/>
          </a:xfrm>
        </p:spPr>
        <p:txBody>
          <a:bodyPr>
            <a:normAutofit fontScale="62500" lnSpcReduction="20000"/>
          </a:bodyPr>
          <a:lstStyle/>
          <a:p>
            <a:r>
              <a:rPr lang="el-GR" dirty="0"/>
              <a:t>ΑΜΕΣΗ ΑΠΟΣΤΟΛΗ ΜΕ ΤΗΝ ΕΚΔΟΣΗ ΠΑΡΑΣΤΑΤΙΚΟΥ ΕΦΟΣΟΝ ΕΧΟΥΜΕ ΚΑΝΕΙ ΤΗΝ ΑΝΤΙΣΤΟΙΧΗ ΕΠΙΛΟΓΗ ΣΤΗ ΣΕΙΡΑ ΤΟΥ ΠΑΡΑΣΤΑΤΙΚΟΥ.</a:t>
            </a:r>
          </a:p>
          <a:p>
            <a:endParaRPr lang="el-GR" dirty="0"/>
          </a:p>
        </p:txBody>
      </p:sp>
      <p:pic>
        <p:nvPicPr>
          <p:cNvPr id="8" name="Θέση περιεχομένου 7">
            <a:extLst>
              <a:ext uri="{FF2B5EF4-FFF2-40B4-BE49-F238E27FC236}">
                <a16:creationId xmlns:a16="http://schemas.microsoft.com/office/drawing/2014/main" xmlns="" id="{502AB1D1-BA8F-4E33-AC33-73B62BE7EB09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423354" y="3221169"/>
            <a:ext cx="3932033" cy="1708699"/>
          </a:xfrm>
        </p:spPr>
      </p:pic>
      <p:sp>
        <p:nvSpPr>
          <p:cNvPr id="13" name="Θέση αριθμού διαφάνειας 12">
            <a:extLst>
              <a:ext uri="{FF2B5EF4-FFF2-40B4-BE49-F238E27FC236}">
                <a16:creationId xmlns:a16="http://schemas.microsoft.com/office/drawing/2014/main" xmlns="" id="{BF09BB9B-4A4B-41CD-8D97-028E7EBC0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13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474259664"/>
      </p:ext>
    </p:extLst>
  </p:cSld>
  <p:clrMapOvr>
    <a:masterClrMapping/>
  </p:clrMapOvr>
  <p:transition spd="med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DFBD3947-428A-440A-8930-2BE95FAC3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Αποστολή παραστατικών εντός πενθημέρου στο </a:t>
            </a:r>
            <a:r>
              <a:rPr lang="en-US" dirty="0"/>
              <a:t>myDATA</a:t>
            </a:r>
            <a:endParaRPr lang="el-GR" dirty="0"/>
          </a:p>
        </p:txBody>
      </p:sp>
      <p:sp>
        <p:nvSpPr>
          <p:cNvPr id="8" name="Θέση περιεχομένου 7">
            <a:extLst>
              <a:ext uri="{FF2B5EF4-FFF2-40B4-BE49-F238E27FC236}">
                <a16:creationId xmlns:a16="http://schemas.microsoft.com/office/drawing/2014/main" xmlns="" id="{241FA381-40CA-439E-882B-7D138B5E93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sz="2400" dirty="0"/>
              <a:t>ΔΙΑΔΙΚΑΣΙΑ ΕΛΕΓΧΟΥ Ή ΑΠΟΣΤΟΛΗΣ ΟΛΩΝ ΤΩΝ ΠΑΡΑΣΤΑΤΙΚΩΝ</a:t>
            </a:r>
          </a:p>
          <a:p>
            <a:endParaRPr lang="el-GR" dirty="0"/>
          </a:p>
        </p:txBody>
      </p:sp>
      <p:sp>
        <p:nvSpPr>
          <p:cNvPr id="9" name="Θέση κειμένου 8">
            <a:extLst>
              <a:ext uri="{FF2B5EF4-FFF2-40B4-BE49-F238E27FC236}">
                <a16:creationId xmlns:a16="http://schemas.microsoft.com/office/drawing/2014/main" xmlns="" id="{7CFB3F18-0E28-44AB-A541-A92F713C415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l-GR" dirty="0"/>
              <a:t>ΜΕ ΤΗΝ ΕΠΙΛΟΓΗ ΕΝΤΟΣ ΠΡΟΘΕΣΜΙΑΣ ΑΠΟΣΤΟΛΗΣ ΣΤΟ </a:t>
            </a:r>
            <a:r>
              <a:rPr lang="en-US" dirty="0"/>
              <a:t>myDATA </a:t>
            </a:r>
            <a:r>
              <a:rPr lang="el-GR" dirty="0"/>
              <a:t>ΈΧΟΥΜΕ ΤΗ ΔΥΝΑΤΟΤΗΤΑ ΜΑΖΙΚΗΣ ΑΠΟΣΤΟΛΗΣ ΤΩΝ ΠΑΡΑΣΤΑΤΙΚΩΝ ΠΟΥ ΕΚΔΟΣΑΜΕ ΕΝΤΟΣ ΠΕΝΘΗΜΕΡΟΥ.</a:t>
            </a:r>
          </a:p>
          <a:p>
            <a:r>
              <a:rPr lang="el-GR" dirty="0"/>
              <a:t>ΑΠΌ ΤΗΝ ΕΠΙΛΟΓΗ ΠΟΥ ΕΧΕΙ ΠΡΟΣΤΕΘΕΙ ΣΤΟ ΜΕΝΟΥ ΤΙΜΟΛΟΓΗΣΗΣ ΕΧΟΥΜΕ ΤΗ ΔΥΝΑΤΟΤΗΤΑ ΝΑ ΚΑΝΟΥΜΕ ΕΛΕΓΧΟ ΚΑΙ ΝΑ ΑΠΟΣΤΕΙΚΟΥΜΕ ΌΛΑ ΤΑ ΠΑΡΑΣΤΑΤΙΚΑ ΕΣΟΔΩΝ.</a:t>
            </a:r>
          </a:p>
          <a:p>
            <a:r>
              <a:rPr lang="el-GR" dirty="0"/>
              <a:t> </a:t>
            </a:r>
          </a:p>
        </p:txBody>
      </p:sp>
      <p:pic>
        <p:nvPicPr>
          <p:cNvPr id="11" name="Εικόνα 10">
            <a:extLst>
              <a:ext uri="{FF2B5EF4-FFF2-40B4-BE49-F238E27FC236}">
                <a16:creationId xmlns:a16="http://schemas.microsoft.com/office/drawing/2014/main" xmlns="" id="{51C8F20C-CE08-4091-8B3C-B0A74601E8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2621" y="4248760"/>
            <a:ext cx="2228508" cy="2152040"/>
          </a:xfrm>
          <a:prstGeom prst="rect">
            <a:avLst/>
          </a:prstGeom>
        </p:spPr>
      </p:pic>
      <p:pic>
        <p:nvPicPr>
          <p:cNvPr id="15" name="Εικόνα 14">
            <a:extLst>
              <a:ext uri="{FF2B5EF4-FFF2-40B4-BE49-F238E27FC236}">
                <a16:creationId xmlns:a16="http://schemas.microsoft.com/office/drawing/2014/main" xmlns="" id="{6C2AFE3B-8207-43A3-BA65-273C6694E4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2143" y="2071258"/>
            <a:ext cx="6042088" cy="3789792"/>
          </a:xfrm>
          <a:prstGeom prst="rect">
            <a:avLst/>
          </a:prstGeom>
        </p:spPr>
      </p:pic>
      <p:sp>
        <p:nvSpPr>
          <p:cNvPr id="18" name="Θέση αριθμού διαφάνειας 17">
            <a:extLst>
              <a:ext uri="{FF2B5EF4-FFF2-40B4-BE49-F238E27FC236}">
                <a16:creationId xmlns:a16="http://schemas.microsoft.com/office/drawing/2014/main" xmlns="" id="{6D37557C-BB76-468E-BB90-083D3E89E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14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685793940"/>
      </p:ext>
    </p:extLst>
  </p:cSld>
  <p:clrMapOvr>
    <a:masterClrMapping/>
  </p:clrMapOvr>
  <p:transition spd="med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C02EB5BE-F5BD-409A-BD7C-8905E5BF8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Προβολή παραστατικών που έχουν αποσταλεί στο </a:t>
            </a:r>
            <a:r>
              <a:rPr lang="en-US" dirty="0"/>
              <a:t>myDATA</a:t>
            </a:r>
            <a:br>
              <a:rPr lang="en-US" dirty="0"/>
            </a:b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B65B5775-2115-4B52-A218-9B3E7860AE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2000" dirty="0"/>
              <a:t>ΤΟ ΑΠΕΣΤΑΛΜΕΝΟ ΠΑΡΑΣΤΑΤΙΚΟ ΕΜΦΑΝΙΖΕΙ ΤΟ ΜΑΡΚ ΠΑΝΩ ΑΡΙΣΤΕΡΑ ΚΑΙ ΔΕΝ ΕΊΝΑΙ ΔΥΝΑΤΟ ΝΑ ΔΙΑΓΡΑΦΕΙ</a:t>
            </a:r>
          </a:p>
          <a:p>
            <a:endParaRPr lang="el-GR" sz="2000" dirty="0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xmlns="" id="{4058FF9D-81EA-4EE7-A31D-5F0A6233417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ΌΤΑΝ ΤΟ ΠΑΡΑΣΤΑΤΙΚΟ ΕΧΕΙ ΣΤΑΛΕΙ ΣΤΟ </a:t>
            </a:r>
            <a:r>
              <a:rPr lang="en-US" dirty="0"/>
              <a:t>myDATA </a:t>
            </a:r>
            <a:r>
              <a:rPr lang="el-GR" dirty="0"/>
              <a:t>ΔΕΝ ΜΠΟΡΕΙ ΝΑ ΔΙΑΓΡΑΦΕΙ ΑΠΌ ΤΟ ΠΡΟΓΡΑΜΜΑ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ΌΤΑΝ ΤΟ ΠΑΡΑΣΤΑΤΙΚΟ ΕΧΕΙ ΣΤΑΛΕΙ ΣΤΟ </a:t>
            </a:r>
            <a:r>
              <a:rPr lang="en-US" dirty="0"/>
              <a:t>myDATA </a:t>
            </a:r>
            <a:r>
              <a:rPr lang="el-GR" dirty="0"/>
              <a:t>ΔΕΝ ΕΠΙΤΡΕΠΕΤΑΙ Η ΜΕΤΑΒΟΛΗ ΤΗΣ ΣΕΙΡΑΣ,ΤΟΥ Α/Α ΚΑΙ ΤΗΣ ΗΜΕΡΟΜΗΝΙΑΣ ΕΚΔΟΣΗΣ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ΌΛΑ ΤΑ ΥΠΟΛΟΙΠΑ ΣΤΟΙΧΕΙΑ ΤΟΥ ΠΑΡΑΣΤΑΤΙΚΟΥ ΜΠΟΡΟΥΝ ΝΑ ΜΕΤΑΒΛΗΘΟΥΝ ΑΛΛΑ ΤΟ ΠΑΡΑΣΤΑΤΙΚΟ ΠΡΕΠΕΙ ΝΑ ΣΤΑΛΕΙ ΣΤΟ </a:t>
            </a:r>
            <a:r>
              <a:rPr lang="en-US" dirty="0"/>
              <a:t>myDATA </a:t>
            </a:r>
            <a:r>
              <a:rPr lang="el-GR" dirty="0"/>
              <a:t>ΚΑΙ ΝΑ ΛΑΒΕΙ ΝΈΟ ΜΑΡΚ.</a:t>
            </a:r>
          </a:p>
        </p:txBody>
      </p:sp>
      <p:pic>
        <p:nvPicPr>
          <p:cNvPr id="8" name="Εικόνα 7">
            <a:extLst>
              <a:ext uri="{FF2B5EF4-FFF2-40B4-BE49-F238E27FC236}">
                <a16:creationId xmlns:a16="http://schemas.microsoft.com/office/drawing/2014/main" xmlns="" id="{88127625-3109-4559-BB99-A1F5EDEAD7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3188" y="2057400"/>
            <a:ext cx="6398435" cy="3349769"/>
          </a:xfrm>
          <a:prstGeom prst="rect">
            <a:avLst/>
          </a:prstGeom>
        </p:spPr>
      </p:pic>
      <p:sp>
        <p:nvSpPr>
          <p:cNvPr id="12" name="Θέση αριθμού διαφάνειας 11">
            <a:extLst>
              <a:ext uri="{FF2B5EF4-FFF2-40B4-BE49-F238E27FC236}">
                <a16:creationId xmlns:a16="http://schemas.microsoft.com/office/drawing/2014/main" xmlns="" id="{8AF9AFC4-D07D-4377-BF6E-1CD193B57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15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3433905155"/>
      </p:ext>
    </p:extLst>
  </p:cSld>
  <p:clrMapOvr>
    <a:masterClrMapping/>
  </p:clrMapOvr>
  <p:transition spd="med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xmlns="" id="{D872ECBA-5B25-4D26-A710-0490D6FA05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59028"/>
            <a:ext cx="9144000" cy="1253444"/>
          </a:xfrm>
        </p:spPr>
        <p:txBody>
          <a:bodyPr>
            <a:normAutofit fontScale="90000"/>
          </a:bodyPr>
          <a:lstStyle/>
          <a:p>
            <a:r>
              <a:rPr lang="el-GR" dirty="0"/>
              <a:t>ΟΡΟΙ ΚΑΙ ΠΡΟΫΠΟΘΕΣΕΙΣ ΕΓΚΑΤΑΣΤΑΣΗΣ </a:t>
            </a:r>
            <a:r>
              <a:rPr lang="en-US" dirty="0"/>
              <a:t>myDATA</a:t>
            </a:r>
            <a:endParaRPr lang="el-GR" dirty="0"/>
          </a:p>
        </p:txBody>
      </p:sp>
      <p:sp>
        <p:nvSpPr>
          <p:cNvPr id="6" name="Υπότιτλος 5">
            <a:extLst>
              <a:ext uri="{FF2B5EF4-FFF2-40B4-BE49-F238E27FC236}">
                <a16:creationId xmlns:a16="http://schemas.microsoft.com/office/drawing/2014/main" xmlns="" id="{8F29673A-9D7E-49FA-B630-46D9D72BA0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163536"/>
            <a:ext cx="9144000" cy="4335235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l-GR" dirty="0"/>
              <a:t>ΑΠΑΙΤΕΙΤΑΙ ΣΥΜΒΟΛΑΙΟ ΥΠΟΣΤΗΡΙΞΗΣ ΓΙΑ ΤΑ ΕΤ</a:t>
            </a:r>
            <a:r>
              <a:rPr lang="en-US" dirty="0"/>
              <a:t>H</a:t>
            </a:r>
            <a:r>
              <a:rPr lang="el-GR" dirty="0"/>
              <a:t> 2020 &amp; 20</a:t>
            </a:r>
            <a:r>
              <a:rPr lang="en-US" dirty="0"/>
              <a:t>21</a:t>
            </a:r>
            <a:r>
              <a:rPr lang="el-GR" dirty="0"/>
              <a:t>.ΟΣΟΙ ΔΕΝ ΔΙΑΘΕΤΟΥΝ ΣΥΜΒΟΛΑΙ</a:t>
            </a:r>
            <a:r>
              <a:rPr lang="en-US" dirty="0"/>
              <a:t>O </a:t>
            </a:r>
            <a:r>
              <a:rPr lang="el-GR" dirty="0"/>
              <a:t>ΘΑ ΠΡΕΠΕΙ ΝΑ ΤΟ ΠΡΟΜΗΘΕΥΤΟΥΝ</a:t>
            </a:r>
          </a:p>
          <a:p>
            <a:pPr marL="457200" indent="-457200" algn="l">
              <a:buFont typeface="+mj-lt"/>
              <a:buAutoNum type="arabicPeriod"/>
            </a:pPr>
            <a:r>
              <a:rPr lang="el-GR" dirty="0"/>
              <a:t>ΥΠΟΧΡΕΩΤΙΚΗ ΑΝΑΒΑΘΜΙΣΗ ΕΦΑΡΜΟΓΗΣ ΣΕ </a:t>
            </a:r>
            <a:r>
              <a:rPr lang="en-US" dirty="0"/>
              <a:t>TRANS32</a:t>
            </a:r>
            <a:r>
              <a:rPr lang="el-GR" dirty="0"/>
              <a:t>.</a:t>
            </a:r>
            <a:r>
              <a:rPr lang="en-US" dirty="0"/>
              <a:t> H </a:t>
            </a:r>
            <a:r>
              <a:rPr lang="el-GR" dirty="0"/>
              <a:t>ΠΑΛΙΑ ΕΚΔΟΣΗ </a:t>
            </a:r>
            <a:r>
              <a:rPr lang="en-US" dirty="0"/>
              <a:t>TRANS </a:t>
            </a:r>
            <a:r>
              <a:rPr lang="el-GR" dirty="0"/>
              <a:t>ΔΕΝ ΥΠΟΣΤΗΡΙΖΕΤΑΙ ΠΛΕΟΝ!</a:t>
            </a:r>
          </a:p>
          <a:p>
            <a:pPr marL="457200" indent="-457200" algn="l">
              <a:buFont typeface="+mj-lt"/>
              <a:buAutoNum type="arabicPeriod"/>
            </a:pPr>
            <a:r>
              <a:rPr lang="el-GR" dirty="0"/>
              <a:t>Η ΑΝΑΒΑΘΜΙΣΗ ΑΦΟΡΑ ΜΟΝΟ ΤΑ ΔΕΔΟΜΕΝΑ ΤΡΕΧΟΥΣΑΣ ΧΡΗΣΗΣ 2020 ΚΑΙ ΔΕΝ ΚΑΛΥΠΤΕΤΑΙ ΑΠΟ ΤΑ ΣΥΜΒΟΛΑΙΑ ΥΠΟΣΤΗΡΙΞΗΣ</a:t>
            </a:r>
          </a:p>
          <a:p>
            <a:pPr marL="457200" indent="-457200" algn="l">
              <a:buFont typeface="+mj-lt"/>
              <a:buAutoNum type="arabicPeriod"/>
            </a:pPr>
            <a:r>
              <a:rPr lang="el-GR" dirty="0"/>
              <a:t>ΓΙΑ ΤΗΝ ΜΕΤΑΦΟΡΑ ΔΕΔΟΜΕΝΩΝ ΠΑΛΙΟΤΕΡΩΝ ΧΡΗΣΕΩΝ ΣΤΟ </a:t>
            </a:r>
            <a:r>
              <a:rPr lang="en-US" dirty="0"/>
              <a:t>TRANS32 </a:t>
            </a:r>
            <a:r>
              <a:rPr lang="el-GR" dirty="0"/>
              <a:t>ΥΠΑΡΧΕΙ ΔΥΝΑΤΟΤΗΤΑ ΜΕ ΕΠΙΠΛΕΟΝ ΧΡΕΩΣΗ ΑΝΑ ΧΡΗΣΗ</a:t>
            </a:r>
          </a:p>
          <a:p>
            <a:pPr marL="457200" indent="-457200" algn="l">
              <a:buFont typeface="+mj-lt"/>
              <a:buAutoNum type="arabicPeriod"/>
            </a:pPr>
            <a:r>
              <a:rPr lang="el-GR" dirty="0"/>
              <a:t>Η ΕΓΚΑΤΑΣΤΑΣΗ &amp; ΕΚΠΑΙΔΕΥΣΗ ΘΑ ΓΙΝΕΙ ΜΟΝΟ ΑΠΟΜΑΚΡΥΣΜΕΝΑ ΛΟΓΩ ΤΗΣ ΠΑΝΔΗΜΙΑΣ</a:t>
            </a:r>
          </a:p>
          <a:p>
            <a:pPr marL="457200" indent="-457200" algn="l">
              <a:buFont typeface="+mj-lt"/>
              <a:buAutoNum type="arabicPeriod"/>
            </a:pPr>
            <a:r>
              <a:rPr lang="el-GR" dirty="0"/>
              <a:t>ΤΑ ΔΕΔΟΜΕΝΑ ΣΑΣ ΣΥΝΕΧΙΖΟΥΝ ΝΑ ΒΡΙΣΚΟΝΤΑΙ ΣΤΗΝ ΚΑΤΟΧΗ ΣΑΣ ΚΑΙ ΔΕΝ ΕΙΣΤΕ ΥΠΟΧΡΕΩΜΕΝΟΙ ΝΑ ΕΓΓΡΑΦΕΙΤΕ ΣΕ ΚΑΜΙΑ ΠΛΑΤΦΟΡΜΑ ΤΡΙΤΟΥ ΚΑΤΑΣΚΕΥΑΣΤΗ</a:t>
            </a:r>
          </a:p>
          <a:p>
            <a:pPr marL="457200" indent="-457200">
              <a:buFont typeface="+mj-lt"/>
              <a:buAutoNum type="arabicPeriod"/>
            </a:pPr>
            <a:endParaRPr lang="el-GR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l-GR" dirty="0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xmlns="" id="{9B0FCDB8-4199-4F24-9ED6-FC0A7D060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16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620200168"/>
      </p:ext>
    </p:extLst>
  </p:cSld>
  <p:clrMapOvr>
    <a:masterClrMapping/>
  </p:clrMapOvr>
  <p:transition spd="med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3962611-DFD5-4092-AAFD-559E3DFCE2C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2270F1FA-0425-408F-9861-80BF5AFB276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2E1D64DF-9A35-4F10-BD8A-696464B18C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5368" y="2043663"/>
            <a:ext cx="6105194" cy="2031055"/>
          </a:xfrm>
        </p:spPr>
        <p:txBody>
          <a:bodyPr>
            <a:norm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ΣΑΣ ΕΥΧΑΡΙΣΤΟΥΜΕ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xmlns="" id="{B3F4EAC8-281C-4AC7-A0A8-FE6AD2A380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5368" y="4074718"/>
            <a:ext cx="6105194" cy="682079"/>
          </a:xfrm>
        </p:spPr>
        <p:txBody>
          <a:bodyPr>
            <a:norm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ΔΙΑΧΕΙΡΙΣΗ ΜΕΤΑΦΟΡΩΝ – </a:t>
            </a:r>
            <a:r>
              <a:rPr lang="en-US" dirty="0">
                <a:solidFill>
                  <a:srgbClr val="FFFFFF"/>
                </a:solidFill>
              </a:rPr>
              <a:t>LOGISTICS TRANS32</a:t>
            </a: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xmlns="" id="{0BC5D585-6CAC-405D-B0DE-2AA072CB1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17</a:t>
            </a:fld>
            <a:endParaRPr lang="el-GR" dirty="0"/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xmlns="" id="{D02435A4-033A-46F8-B96A-62001C29D8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1247" y="136525"/>
            <a:ext cx="1770021" cy="1139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5296678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3C4AC109-FA2E-473E-A27B-237C016EA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Παραμετροποίηση αποστολής εσόδων στο </a:t>
            </a:r>
            <a:r>
              <a:rPr lang="en-US" dirty="0"/>
              <a:t>myDATA </a:t>
            </a:r>
            <a:r>
              <a:rPr lang="el-GR" dirty="0"/>
              <a:t>για το </a:t>
            </a:r>
            <a:r>
              <a:rPr lang="en-US" dirty="0"/>
              <a:t>TRANS32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9AB28301-A0C1-4D52-BE10-C3F1048DAF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sz="2400" dirty="0"/>
              <a:t>Ενημέρωση στοιχείων πρόσβασης και καθορισμός είδους εγκατάστασης </a:t>
            </a:r>
          </a:p>
          <a:p>
            <a:r>
              <a:rPr lang="el-GR" sz="2400" dirty="0"/>
              <a:t>Κωδικοποίηση τρόπων πληρωμής</a:t>
            </a:r>
          </a:p>
          <a:p>
            <a:r>
              <a:rPr lang="el-GR" sz="2400" dirty="0"/>
              <a:t>Κωδικοποίηση είδους παραστατικού και τρόπου ενημέρωσης στο </a:t>
            </a:r>
            <a:r>
              <a:rPr lang="en-US" sz="2400" dirty="0"/>
              <a:t>myDATA</a:t>
            </a:r>
            <a:r>
              <a:rPr lang="el-GR" sz="2400" dirty="0"/>
              <a:t> κατά την έκδοση του</a:t>
            </a:r>
          </a:p>
          <a:p>
            <a:r>
              <a:rPr lang="el-GR" sz="2400" dirty="0"/>
              <a:t>Ενημέρωση στοιχείων πελατών.</a:t>
            </a:r>
            <a:endParaRPr lang="en-US" sz="2400" dirty="0"/>
          </a:p>
          <a:p>
            <a:r>
              <a:rPr lang="el-GR" sz="2400" dirty="0"/>
              <a:t>Ένταξη εσόδων στις αντίστοιχες κατηγορίες</a:t>
            </a:r>
            <a:r>
              <a:rPr lang="en-US" sz="2400" dirty="0"/>
              <a:t> </a:t>
            </a:r>
            <a:r>
              <a:rPr lang="el-GR" sz="2400" dirty="0"/>
              <a:t> από τον κατάλογο χρεώσεων</a:t>
            </a:r>
          </a:p>
          <a:p>
            <a:r>
              <a:rPr lang="el-GR" sz="2400" dirty="0"/>
              <a:t>Κωδικοποίηση %ΦΠΑ στις κατηγορίες εσόδων εξόδων</a:t>
            </a:r>
          </a:p>
          <a:p>
            <a:r>
              <a:rPr lang="el-GR" sz="2400" dirty="0"/>
              <a:t>Κωδικοποίηση χαρακτηρισμού εσόδου στις κατηγορίες εσόδων εξόδων</a:t>
            </a:r>
          </a:p>
          <a:p>
            <a:pPr marL="0" indent="0">
              <a:buNone/>
            </a:pPr>
            <a:endParaRPr lang="el-GR" dirty="0"/>
          </a:p>
          <a:p>
            <a:endParaRPr lang="el-GR" dirty="0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xmlns="" id="{581F8FD9-8221-4223-8DEC-604310D1E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2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3626391288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E1E34037-ACFB-4421-AE00-266C1A9DE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Συμπλήρωση στοιχείων πρόσβασης στο </a:t>
            </a:r>
            <a:r>
              <a:rPr lang="en-US" dirty="0" err="1"/>
              <a:t>myDATA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smtClean="0"/>
              <a:t>https://mydata.aade.gov.gr/</a:t>
            </a:r>
            <a:r>
              <a:rPr lang="en-US" dirty="0" smtClean="0"/>
              <a:t>), </a:t>
            </a:r>
            <a:r>
              <a:rPr lang="el-GR" dirty="0"/>
              <a:t>και Έδρας ή υποκαταστήματος</a:t>
            </a:r>
          </a:p>
        </p:txBody>
      </p:sp>
      <p:pic>
        <p:nvPicPr>
          <p:cNvPr id="5" name="Θέση περιεχομένου 4">
            <a:extLst>
              <a:ext uri="{FF2B5EF4-FFF2-40B4-BE49-F238E27FC236}">
                <a16:creationId xmlns:a16="http://schemas.microsoft.com/office/drawing/2014/main" xmlns="" id="{395AC39A-67F3-4EE5-A00B-9583D8E9FF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3757" y="1825625"/>
            <a:ext cx="8484485" cy="4351338"/>
          </a:xfrm>
        </p:spPr>
      </p:pic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xmlns="" id="{CF8EDFB1-6174-4183-AE5D-DADDFBBBC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3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3576778564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30989703-D217-46C7-8147-FEA199C80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Κωδικοποίηση τρόπων πληρωμής</a:t>
            </a:r>
          </a:p>
        </p:txBody>
      </p:sp>
      <p:sp>
        <p:nvSpPr>
          <p:cNvPr id="9" name="Θέση κειμένου 8">
            <a:extLst>
              <a:ext uri="{FF2B5EF4-FFF2-40B4-BE49-F238E27FC236}">
                <a16:creationId xmlns:a16="http://schemas.microsoft.com/office/drawing/2014/main" xmlns="" id="{B0F157A3-A940-4E40-B650-4F4FDB3616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ΚΩΔΙΚΟΠΟΙΗΣΗ ΤΡΟΠΩΝ ΠΛΗΡΩΜΗΣ ΣΤΟ </a:t>
            </a:r>
            <a:r>
              <a:rPr lang="en-US" dirty="0"/>
              <a:t>myDATA</a:t>
            </a:r>
            <a:endParaRPr lang="el-GR" dirty="0"/>
          </a:p>
        </p:txBody>
      </p:sp>
      <p:graphicFrame>
        <p:nvGraphicFramePr>
          <p:cNvPr id="4" name="Θέση περιεχομένου 3">
            <a:extLst>
              <a:ext uri="{FF2B5EF4-FFF2-40B4-BE49-F238E27FC236}">
                <a16:creationId xmlns:a16="http://schemas.microsoft.com/office/drawing/2014/main" xmlns="" id="{6525E0F0-FF2A-4F18-9BFC-EB6063A366E0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472813209"/>
              </p:ext>
            </p:extLst>
          </p:nvPr>
        </p:nvGraphicFramePr>
        <p:xfrm>
          <a:off x="839788" y="2505075"/>
          <a:ext cx="5157786" cy="1645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8099">
                  <a:extLst>
                    <a:ext uri="{9D8B030D-6E8A-4147-A177-3AD203B41FA5}">
                      <a16:colId xmlns:a16="http://schemas.microsoft.com/office/drawing/2014/main" xmlns="" val="4136742126"/>
                    </a:ext>
                  </a:extLst>
                </a:gridCol>
                <a:gridCol w="3181313">
                  <a:extLst>
                    <a:ext uri="{9D8B030D-6E8A-4147-A177-3AD203B41FA5}">
                      <a16:colId xmlns:a16="http://schemas.microsoft.com/office/drawing/2014/main" xmlns="" val="329324389"/>
                    </a:ext>
                  </a:extLst>
                </a:gridCol>
                <a:gridCol w="1218374">
                  <a:extLst>
                    <a:ext uri="{9D8B030D-6E8A-4147-A177-3AD203B41FA5}">
                      <a16:colId xmlns:a16="http://schemas.microsoft.com/office/drawing/2014/main" xmlns="" val="4136902583"/>
                    </a:ext>
                  </a:extLst>
                </a:gridCol>
              </a:tblGrid>
              <a:tr h="731520">
                <a:tc>
                  <a:txBody>
                    <a:bodyPr/>
                    <a:lstStyle/>
                    <a:p>
                      <a:pPr algn="l" fontAlgn="ctr"/>
                      <a:r>
                        <a:rPr lang="el-GR" sz="1100" u="none" strike="noStrike" dirty="0">
                          <a:effectLst/>
                        </a:rPr>
                        <a:t>Κωδικός </a:t>
                      </a:r>
                      <a:br>
                        <a:rPr lang="el-GR" sz="1100" u="none" strike="noStrike" dirty="0">
                          <a:effectLst/>
                        </a:rPr>
                      </a:br>
                      <a:r>
                        <a:rPr lang="el-GR" sz="1100" u="none" strike="noStrike" dirty="0">
                          <a:effectLst/>
                        </a:rPr>
                        <a:t>τρόπου </a:t>
                      </a:r>
                      <a:br>
                        <a:rPr lang="el-GR" sz="1100" u="none" strike="noStrike" dirty="0">
                          <a:effectLst/>
                        </a:rPr>
                      </a:br>
                      <a:r>
                        <a:rPr lang="en-US" sz="1100" u="none" strike="noStrike" dirty="0">
                          <a:effectLst/>
                        </a:rPr>
                        <a:t>MYDATA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l-GR" sz="1100" u="none" strike="noStrike" dirty="0">
                          <a:effectLst/>
                        </a:rPr>
                        <a:t>Περιγραφή Τρόπου Πληρωμής </a:t>
                      </a:r>
                      <a:r>
                        <a:rPr lang="en-US" sz="1100" u="none" strike="noStrike" dirty="0">
                          <a:effectLst/>
                        </a:rPr>
                        <a:t>MYDATA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u="none" strike="noStrike" dirty="0">
                          <a:effectLst/>
                        </a:rPr>
                        <a:t>ΧΡΗΣΙΜΟΠΟΙΕΙΤΑΙ Ο ΤΡΟΠΟΣ</a:t>
                      </a:r>
                      <a:br>
                        <a:rPr lang="el-GR" sz="1100" u="none" strike="noStrike" dirty="0">
                          <a:effectLst/>
                        </a:rPr>
                      </a:br>
                      <a:r>
                        <a:rPr lang="el-GR" sz="1100" u="none" strike="noStrike" dirty="0">
                          <a:effectLst/>
                        </a:rPr>
                        <a:t>ΑΠΌ ΤΗΝ </a:t>
                      </a:r>
                      <a:br>
                        <a:rPr lang="el-GR" sz="1100" u="none" strike="noStrike" dirty="0">
                          <a:effectLst/>
                        </a:rPr>
                      </a:br>
                      <a:r>
                        <a:rPr lang="el-GR" sz="1100" u="none" strike="noStrike" dirty="0">
                          <a:effectLst/>
                        </a:rPr>
                        <a:t>ΕΠΙΧΕΙΡΗΣΗ;</a:t>
                      </a:r>
                      <a:endParaRPr lang="el-G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396962064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Επαγ. Λογαριασμός Πληρωμών Ημεδαπής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u="none" strike="noStrike" dirty="0">
                          <a:effectLst/>
                        </a:rPr>
                        <a:t>ΝΑΙ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255653795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Επαγ. Λογαριασμός Πληρωμών Αλλοδαπής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u="none" strike="noStrike" dirty="0">
                          <a:effectLst/>
                        </a:rPr>
                        <a:t>ΝΑΙ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22514554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u="none" strike="noStrike" dirty="0">
                          <a:effectLst/>
                        </a:rPr>
                        <a:t>3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Μετρητά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u="none" strike="noStrike" dirty="0">
                          <a:effectLst/>
                        </a:rPr>
                        <a:t>ΝΑΙ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43875357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u="none" strike="noStrike" dirty="0">
                          <a:effectLst/>
                        </a:rPr>
                        <a:t>4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Επιταγή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u="none" strike="noStrike" dirty="0">
                          <a:effectLst/>
                        </a:rPr>
                        <a:t>ΝΑΙ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304452169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u="none" strike="noStrike" dirty="0">
                          <a:effectLst/>
                        </a:rPr>
                        <a:t>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Επί Πιστώσει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u="none" strike="noStrike" dirty="0">
                          <a:effectLst/>
                        </a:rPr>
                        <a:t>ΝΑΙ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592691521"/>
                  </a:ext>
                </a:extLst>
              </a:tr>
            </a:tbl>
          </a:graphicData>
        </a:graphic>
      </p:graphicFrame>
      <p:sp>
        <p:nvSpPr>
          <p:cNvPr id="10" name="Θέση κειμένου 9">
            <a:extLst>
              <a:ext uri="{FF2B5EF4-FFF2-40B4-BE49-F238E27FC236}">
                <a16:creationId xmlns:a16="http://schemas.microsoft.com/office/drawing/2014/main" xmlns="" id="{7EA33508-4363-4E2E-8B20-E994D7D6C3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l-GR" dirty="0"/>
              <a:t>ΚΩΔΙΚΟΠΟΙΗΣΗ ΤΡΟΠΩΝ ΕΙΣΠΡΑΞΗΣ ΣΤΟ </a:t>
            </a:r>
            <a:r>
              <a:rPr lang="en-US" dirty="0"/>
              <a:t>TRANS32</a:t>
            </a:r>
            <a:endParaRPr lang="el-GR" dirty="0"/>
          </a:p>
        </p:txBody>
      </p:sp>
      <p:sp>
        <p:nvSpPr>
          <p:cNvPr id="11" name="Θέση περιεχομένου 10">
            <a:extLst>
              <a:ext uri="{FF2B5EF4-FFF2-40B4-BE49-F238E27FC236}">
                <a16:creationId xmlns:a16="http://schemas.microsoft.com/office/drawing/2014/main" xmlns="" id="{6190D878-CD5F-44D6-A633-7C18F71FCC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endParaRPr lang="el-GR" dirty="0"/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xmlns="" id="{C131F65E-8B31-4DC7-A596-B5FE2F37F9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27" y="3759180"/>
            <a:ext cx="5169646" cy="1429782"/>
          </a:xfrm>
          <a:prstGeom prst="rect">
            <a:avLst/>
          </a:prstGeom>
        </p:spPr>
      </p:pic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xmlns="" id="{AAD2E2FB-B181-4853-8005-9FC2A0049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4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250702037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B2869B1D-DF9E-45E0-AAFB-DC9BB1DA2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sz="4400" dirty="0"/>
              <a:t>Κωδικοποίηση είδους παραστατικού και τρόπου ενημέρωσης στο </a:t>
            </a:r>
            <a:r>
              <a:rPr lang="en-US" sz="4400" dirty="0"/>
              <a:t>myDATA</a:t>
            </a:r>
            <a:r>
              <a:rPr lang="el-GR" sz="4400" dirty="0"/>
              <a:t> κατά την έκδοση του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xmlns="" id="{EC61D739-81F9-4876-A59D-11595FC797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/>
              <a:t>ΚΩΔΙΚΟΠΟΙΗΣΗ ΠΑΡΑΣΤΑΤΙΚΩΝ ΣΤΟ </a:t>
            </a:r>
            <a:r>
              <a:rPr lang="en-US" dirty="0"/>
              <a:t>myDATA</a:t>
            </a:r>
            <a:endParaRPr lang="el-GR" dirty="0"/>
          </a:p>
        </p:txBody>
      </p:sp>
      <p:graphicFrame>
        <p:nvGraphicFramePr>
          <p:cNvPr id="4" name="Θέση περιεχομένου 3">
            <a:extLst>
              <a:ext uri="{FF2B5EF4-FFF2-40B4-BE49-F238E27FC236}">
                <a16:creationId xmlns:a16="http://schemas.microsoft.com/office/drawing/2014/main" xmlns="" id="{0490655D-8FBD-4141-A719-0A9091B7FC55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017796341"/>
              </p:ext>
            </p:extLst>
          </p:nvPr>
        </p:nvGraphicFramePr>
        <p:xfrm>
          <a:off x="665163" y="2505076"/>
          <a:ext cx="5027970" cy="41708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6826">
                  <a:extLst>
                    <a:ext uri="{9D8B030D-6E8A-4147-A177-3AD203B41FA5}">
                      <a16:colId xmlns:a16="http://schemas.microsoft.com/office/drawing/2014/main" xmlns="" val="2413516360"/>
                    </a:ext>
                  </a:extLst>
                </a:gridCol>
                <a:gridCol w="3890382">
                  <a:extLst>
                    <a:ext uri="{9D8B030D-6E8A-4147-A177-3AD203B41FA5}">
                      <a16:colId xmlns:a16="http://schemas.microsoft.com/office/drawing/2014/main" xmlns="" val="2506935539"/>
                    </a:ext>
                  </a:extLst>
                </a:gridCol>
                <a:gridCol w="720762">
                  <a:extLst>
                    <a:ext uri="{9D8B030D-6E8A-4147-A177-3AD203B41FA5}">
                      <a16:colId xmlns:a16="http://schemas.microsoft.com/office/drawing/2014/main" xmlns="" val="4243947432"/>
                    </a:ext>
                  </a:extLst>
                </a:gridCol>
              </a:tblGrid>
              <a:tr h="604699">
                <a:tc>
                  <a:txBody>
                    <a:bodyPr/>
                    <a:lstStyle/>
                    <a:p>
                      <a:pPr algn="l" fontAlgn="ctr"/>
                      <a:r>
                        <a:rPr lang="el-GR" sz="900" u="none" strike="noStrike" dirty="0">
                          <a:effectLst/>
                        </a:rPr>
                        <a:t>ΚΩΔΙΚΟΣ </a:t>
                      </a:r>
                      <a:br>
                        <a:rPr lang="el-GR" sz="900" u="none" strike="noStrike" dirty="0">
                          <a:effectLst/>
                        </a:rPr>
                      </a:br>
                      <a:r>
                        <a:rPr lang="en-US" sz="900" u="none" strike="noStrike" dirty="0">
                          <a:effectLst/>
                        </a:rPr>
                        <a:t>MYDATA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l-GR" sz="900" u="none" strike="noStrike" dirty="0">
                          <a:effectLst/>
                        </a:rPr>
                        <a:t>ΠΕΡΙΓΡΑΦΗ ΠΑΡΑΣΤΑΤΙΚΟΥ </a:t>
                      </a:r>
                      <a:r>
                        <a:rPr lang="en-US" sz="900" u="none" strike="noStrike" dirty="0">
                          <a:effectLst/>
                        </a:rPr>
                        <a:t>MYDATA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900" u="none" strike="noStrike" dirty="0">
                          <a:effectLst/>
                        </a:rPr>
                        <a:t>Αντικριζόμενα </a:t>
                      </a:r>
                      <a:br>
                        <a:rPr lang="el-GR" sz="900" u="none" strike="noStrike" dirty="0">
                          <a:effectLst/>
                        </a:rPr>
                      </a:br>
                      <a:r>
                        <a:rPr lang="el-GR" sz="900" u="none" strike="noStrike" dirty="0">
                          <a:effectLst/>
                        </a:rPr>
                        <a:t>από ΑΑΔΕ</a:t>
                      </a:r>
                      <a:endParaRPr lang="el-G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61699141"/>
                  </a:ext>
                </a:extLst>
              </a:tr>
              <a:tr h="135324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1.1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Τιμολόγιο Πώλησης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098733522"/>
                  </a:ext>
                </a:extLst>
              </a:tr>
              <a:tr h="135324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1.2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Τιμολόγιο Πώλησης / Ενδοκοινοτικές Παραδόσεις 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756923305"/>
                  </a:ext>
                </a:extLst>
              </a:tr>
              <a:tr h="135324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1.3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Τιμολόγιο Πώλησης / Παραδόσεις Τρίτων Χωρών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4138492861"/>
                  </a:ext>
                </a:extLst>
              </a:tr>
              <a:tr h="135324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1.4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Τιμολόγιο Πώλησης / Πώληση για Λογαριασμό Τρίτων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39001876"/>
                  </a:ext>
                </a:extLst>
              </a:tr>
              <a:tr h="135324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1.5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Τιμολόγιο Πώλησης / Εκκαθάριση Πωλήσεων Τρίτων -Αμοιβή από Πωλήσεις Τρίτων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968088429"/>
                  </a:ext>
                </a:extLst>
              </a:tr>
              <a:tr h="135324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1.6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Τιμολόγιο Πώλησης / Συμπληρωματικό Παραστατικό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3298316868"/>
                  </a:ext>
                </a:extLst>
              </a:tr>
              <a:tr h="135324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2.1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Τιμολόγιο Παροχής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492887469"/>
                  </a:ext>
                </a:extLst>
              </a:tr>
              <a:tr h="135324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2.2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Τιμολόγιο Παροχής / Ενδοκοινοτική Παροχή Υπηρεσιών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079855054"/>
                  </a:ext>
                </a:extLst>
              </a:tr>
              <a:tr h="135324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2.3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Τιμολόγιο Παροχής / Παροχή Υπηρεσιών σε λήπτη Τρίτης Χώρας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425529561"/>
                  </a:ext>
                </a:extLst>
              </a:tr>
              <a:tr h="135324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2.4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Τιμολόγιο Παροχής / Συμπληρωματικό Παραστατικό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529000630"/>
                  </a:ext>
                </a:extLst>
              </a:tr>
              <a:tr h="135324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3.1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Τίτλος Κτήσης (μη υπόχρεος Εκδότης)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764261656"/>
                  </a:ext>
                </a:extLst>
              </a:tr>
              <a:tr h="135324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3.2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Τίτλος Κτήσης (άρνηση έκδοσης από υπόχρεο Εκδότη)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3306441880"/>
                  </a:ext>
                </a:extLst>
              </a:tr>
              <a:tr h="135324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5.1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Πιστωτικό Τιμολόγιο / Συσχετιζόμενο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4057555470"/>
                  </a:ext>
                </a:extLst>
              </a:tr>
              <a:tr h="270648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5.2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Πιστωτικό Τιμολόγιο  / Μη ΣυσχετιζόμενοΣτοιχείο Αυτοπαράδοσης  -Ιδιοχρησιμοποίησης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501038806"/>
                  </a:ext>
                </a:extLst>
              </a:tr>
              <a:tr h="135324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6.1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Στοιχείο Αυτοπαράδοσης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02945472"/>
                  </a:ext>
                </a:extLst>
              </a:tr>
              <a:tr h="135324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6.2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Στοιχείο Ιδιοχρησιμοποίησης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793997355"/>
                  </a:ext>
                </a:extLst>
              </a:tr>
              <a:tr h="135324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7.1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Συμβόλαιο -Έσοδο 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3920955809"/>
                  </a:ext>
                </a:extLst>
              </a:tr>
              <a:tr h="135324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8.1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Ενοίκια -Έσοδο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4230035082"/>
                  </a:ext>
                </a:extLst>
              </a:tr>
              <a:tr h="135324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8.2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Ειδικό Στοιχείο –Απόδειξης Είσπραξης Φόρου  Διαμονής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ΝΑΙ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543128129"/>
                  </a:ext>
                </a:extLst>
              </a:tr>
              <a:tr h="135324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11.1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ΑΛΠ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ΌΧΙ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4015848398"/>
                  </a:ext>
                </a:extLst>
              </a:tr>
              <a:tr h="135324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11.2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ΑΠΥ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ΌΧΙ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79087532"/>
                  </a:ext>
                </a:extLst>
              </a:tr>
              <a:tr h="135324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11.3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Απλοποιημένο Τιμολόγιο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ΌΧΙ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937644840"/>
                  </a:ext>
                </a:extLst>
              </a:tr>
              <a:tr h="135324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11.4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Πιστωτικό Στοιχ. Λιανικής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ΌΧΙ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262937598"/>
                  </a:ext>
                </a:extLst>
              </a:tr>
              <a:tr h="135324"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11.5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Απόδειξη Λιανικής Πώλησης για Λογ/σμό Τρίτων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u="none" strike="noStrike" dirty="0">
                          <a:effectLst/>
                        </a:rPr>
                        <a:t>ΌΧΙ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774192588"/>
                  </a:ext>
                </a:extLst>
              </a:tr>
            </a:tbl>
          </a:graphicData>
        </a:graphic>
      </p:graphicFrame>
      <p:sp>
        <p:nvSpPr>
          <p:cNvPr id="6" name="Θέση κειμένου 5">
            <a:extLst>
              <a:ext uri="{FF2B5EF4-FFF2-40B4-BE49-F238E27FC236}">
                <a16:creationId xmlns:a16="http://schemas.microsoft.com/office/drawing/2014/main" xmlns="" id="{9577C169-C1D2-4B34-BDCA-A617758971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l-GR" dirty="0"/>
              <a:t>ΚΩΔΙΚΟΠΟΙΗΣΗ ΠΑΡΑΣΤΑΤΙΚΩΝ  ΚΑΙ ΟΡΙΣΜΟΣ ΤΡΟΠΟΥ ΜΕΤΑΦΟΡΑΣ ΣΤΟ </a:t>
            </a:r>
            <a:r>
              <a:rPr lang="en-US" dirty="0"/>
              <a:t>myDATA </a:t>
            </a:r>
            <a:r>
              <a:rPr lang="el-GR" dirty="0"/>
              <a:t>ΣΤΟ </a:t>
            </a:r>
            <a:r>
              <a:rPr lang="en-US" dirty="0"/>
              <a:t>TRANS32 </a:t>
            </a:r>
            <a:endParaRPr lang="el-GR" dirty="0"/>
          </a:p>
        </p:txBody>
      </p:sp>
      <p:pic>
        <p:nvPicPr>
          <p:cNvPr id="9" name="Θέση περιεχομένου 8">
            <a:extLst>
              <a:ext uri="{FF2B5EF4-FFF2-40B4-BE49-F238E27FC236}">
                <a16:creationId xmlns:a16="http://schemas.microsoft.com/office/drawing/2014/main" xmlns="" id="{91D517E9-64DB-4139-84AD-3EC93BA1F0F4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839222" y="3093057"/>
            <a:ext cx="5516166" cy="2365813"/>
          </a:xfrm>
        </p:spPr>
      </p:pic>
      <p:sp>
        <p:nvSpPr>
          <p:cNvPr id="8" name="Θέση αριθμού διαφάνειας 7">
            <a:extLst>
              <a:ext uri="{FF2B5EF4-FFF2-40B4-BE49-F238E27FC236}">
                <a16:creationId xmlns:a16="http://schemas.microsoft.com/office/drawing/2014/main" xmlns="" id="{4886DB79-D3A4-425E-AA34-CBDF841E0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5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4209379522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Τίτλος 9">
            <a:extLst>
              <a:ext uri="{FF2B5EF4-FFF2-40B4-BE49-F238E27FC236}">
                <a16:creationId xmlns:a16="http://schemas.microsoft.com/office/drawing/2014/main" xmlns="" id="{68E04312-375F-421E-B440-5CFD69C2D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Ενημέρωση στοιχείων πελατών.</a:t>
            </a:r>
          </a:p>
        </p:txBody>
      </p:sp>
      <p:sp>
        <p:nvSpPr>
          <p:cNvPr id="2" name="Θέση κειμένου 1">
            <a:extLst>
              <a:ext uri="{FF2B5EF4-FFF2-40B4-BE49-F238E27FC236}">
                <a16:creationId xmlns:a16="http://schemas.microsoft.com/office/drawing/2014/main" xmlns="" id="{A376BA59-9D49-499D-8623-4859608023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l-GR" dirty="0"/>
              <a:t>ΕΝΗΜΕΡΩΣΗ ΠΟΛΗΣ,ΧΩΡΑΣ,ΤΚ,ΑΦΜ,</a:t>
            </a:r>
            <a:r>
              <a:rPr lang="en-US" dirty="0"/>
              <a:t>VAT,</a:t>
            </a:r>
            <a:r>
              <a:rPr lang="el-GR" dirty="0"/>
              <a:t>ΟΙΚΟΝΟΜΙΚΗΣ ΖΩΝΗΣ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A57A072D-0F99-4103-A022-745923B9CB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l-GR" dirty="0"/>
              <a:t>ΚΩΔΙΚΟΠΟΙΗΣΗ ΧΩΡΩΝ ΣΥΝΑΛΛΑΓΗΣ ΜΕ ΑΠΑΡΑΙΤΗΤΗ ΤΗ ΔΙΕΘΝΗ ΣΥΝΡΟΜΟΓΡΑΦΙΑ ΜΕ ΔΥΟ ΓΡΑΜΜΑΤΑ (</a:t>
            </a:r>
            <a:r>
              <a:rPr lang="en-US" dirty="0"/>
              <a:t>ISO 3166)</a:t>
            </a:r>
            <a:endParaRPr lang="el-GR" dirty="0"/>
          </a:p>
        </p:txBody>
      </p:sp>
      <p:pic>
        <p:nvPicPr>
          <p:cNvPr id="6" name="Θέση περιεχομένου 5">
            <a:extLst>
              <a:ext uri="{FF2B5EF4-FFF2-40B4-BE49-F238E27FC236}">
                <a16:creationId xmlns:a16="http://schemas.microsoft.com/office/drawing/2014/main" xmlns="" id="{EF69D9FA-0584-4AA6-8CFA-0AC6F3E595EB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764994" y="3010760"/>
            <a:ext cx="4590393" cy="2367486"/>
          </a:xfrm>
        </p:spPr>
      </p:pic>
      <p:pic>
        <p:nvPicPr>
          <p:cNvPr id="12" name="Θέση περιεχομένου 11">
            <a:extLst>
              <a:ext uri="{FF2B5EF4-FFF2-40B4-BE49-F238E27FC236}">
                <a16:creationId xmlns:a16="http://schemas.microsoft.com/office/drawing/2014/main" xmlns="" id="{955E352D-5F2C-4B64-96EE-91E9BAE983D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814387" y="2964418"/>
            <a:ext cx="5157787" cy="2719560"/>
          </a:xfrm>
        </p:spPr>
      </p:pic>
      <p:sp>
        <p:nvSpPr>
          <p:cNvPr id="13" name="Βέλος: Δεξιό 12">
            <a:extLst>
              <a:ext uri="{FF2B5EF4-FFF2-40B4-BE49-F238E27FC236}">
                <a16:creationId xmlns:a16="http://schemas.microsoft.com/office/drawing/2014/main" xmlns="" id="{17790AC4-DFCB-43E4-8DC8-82E7B2376601}"/>
              </a:ext>
            </a:extLst>
          </p:cNvPr>
          <p:cNvSpPr/>
          <p:nvPr/>
        </p:nvSpPr>
        <p:spPr>
          <a:xfrm rot="10800000">
            <a:off x="6096000" y="3854245"/>
            <a:ext cx="442452" cy="3441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16" name="Θέση αριθμού διαφάνειας 15">
            <a:extLst>
              <a:ext uri="{FF2B5EF4-FFF2-40B4-BE49-F238E27FC236}">
                <a16:creationId xmlns:a16="http://schemas.microsoft.com/office/drawing/2014/main" xmlns="" id="{B39BFC41-876E-457D-8FD9-322738276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6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407657932"/>
      </p:ext>
    </p:extLst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9336AD9F-88AD-48DD-817A-127D6BCA1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Ένταξη εσόδων στις αντίστοιχες κατηγορίες 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BBA30EF1-2C16-4340-A39B-27C5AD5B21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ΚΩΔΙΚΟΠΟΙΗΣΗ ΚΑΤΗΓΟΡΙΩΝ ΣΤΟ </a:t>
            </a:r>
            <a:r>
              <a:rPr lang="en-US" dirty="0"/>
              <a:t>myDATA</a:t>
            </a:r>
            <a:endParaRPr lang="el-GR" dirty="0"/>
          </a:p>
        </p:txBody>
      </p:sp>
      <p:graphicFrame>
        <p:nvGraphicFramePr>
          <p:cNvPr id="9" name="Θέση περιεχομένου 8">
            <a:extLst>
              <a:ext uri="{FF2B5EF4-FFF2-40B4-BE49-F238E27FC236}">
                <a16:creationId xmlns:a16="http://schemas.microsoft.com/office/drawing/2014/main" xmlns="" id="{33AF00A4-832B-45D5-963D-5656295F429A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61068717"/>
              </p:ext>
            </p:extLst>
          </p:nvPr>
        </p:nvGraphicFramePr>
        <p:xfrm>
          <a:off x="1041621" y="2886323"/>
          <a:ext cx="4339210" cy="27412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28132">
                  <a:extLst>
                    <a:ext uri="{9D8B030D-6E8A-4147-A177-3AD203B41FA5}">
                      <a16:colId xmlns:a16="http://schemas.microsoft.com/office/drawing/2014/main" xmlns="" val="404792569"/>
                    </a:ext>
                  </a:extLst>
                </a:gridCol>
                <a:gridCol w="1011078">
                  <a:extLst>
                    <a:ext uri="{9D8B030D-6E8A-4147-A177-3AD203B41FA5}">
                      <a16:colId xmlns:a16="http://schemas.microsoft.com/office/drawing/2014/main" xmlns="" val="3464980947"/>
                    </a:ext>
                  </a:extLst>
                </a:gridCol>
              </a:tblGrid>
              <a:tr h="587401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ΠΕΡΙΓΕΑΦΗ ΚΑΤΗΓΟΡΙΑΣ ΕΣΟΔΩΝ</a:t>
                      </a:r>
                      <a:endParaRPr lang="el-GR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ΚΩΔΙΚΟΣ </a:t>
                      </a:r>
                      <a:br>
                        <a:rPr lang="el-GR" sz="1100" u="none" strike="noStrike" dirty="0">
                          <a:effectLst/>
                        </a:rPr>
                      </a:br>
                      <a:r>
                        <a:rPr lang="el-GR" sz="1100" u="none" strike="noStrike" dirty="0">
                          <a:effectLst/>
                        </a:rPr>
                        <a:t>ΚΑΤΗΓΟΡΙΑΣ ΕΣΟΔΩΝ</a:t>
                      </a:r>
                      <a:endParaRPr lang="el-GR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2076083552"/>
                  </a:ext>
                </a:extLst>
              </a:tr>
              <a:tr h="195800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Έσοδα από Πώληση Εμπορευμάτων (+) / (-)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category1_1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804493940"/>
                  </a:ext>
                </a:extLst>
              </a:tr>
              <a:tr h="195800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Έσοδα από Πώληση Προϊόντων (+)/ (-)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category1_2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052157705"/>
                  </a:ext>
                </a:extLst>
              </a:tr>
              <a:tr h="195800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Έσοδα από Παροχή Υπηρεσιών (+) / (-)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category1_3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787494454"/>
                  </a:ext>
                </a:extLst>
              </a:tr>
              <a:tr h="195800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Έσοδα από Πώληση Παγίων (+) /(-)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category1_4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07681181"/>
                  </a:ext>
                </a:extLst>
              </a:tr>
              <a:tr h="195800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Λοιπά Έσοδα/ Κέρδη (+) / (-)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category1_5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842867681"/>
                  </a:ext>
                </a:extLst>
              </a:tr>
              <a:tr h="195800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Αυτοπαραδόσεις /  Ιδιοχρησιμοποιήσεις (+)/ (-)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category1_6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210596981"/>
                  </a:ext>
                </a:extLst>
              </a:tr>
              <a:tr h="195800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Έσοδα για λ/σμο τρίτων (+)/ (-)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category1_7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575343242"/>
                  </a:ext>
                </a:extLst>
              </a:tr>
              <a:tr h="195800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Έσοδα προηγούμενων χρήσεων (+)/(-)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category1_8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3205583"/>
                  </a:ext>
                </a:extLst>
              </a:tr>
              <a:tr h="195800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Έσοδα επομένων χρήσεων (+)/(-)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category1_9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871978596"/>
                  </a:ext>
                </a:extLst>
              </a:tr>
              <a:tr h="195800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Λοιπές Εγγραφές Τακτοποίησης Εσόδων (+)/ (-)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category1_10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3736787930"/>
                  </a:ext>
                </a:extLst>
              </a:tr>
              <a:tr h="195800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Λοιπά Πληροφοριακά Στοιχεία Εσόδων (+)/ (-)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category1_95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640769830"/>
                  </a:ext>
                </a:extLst>
              </a:tr>
            </a:tbl>
          </a:graphicData>
        </a:graphic>
      </p:graphicFrame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xmlns="" id="{725239FC-D351-4AAE-AE36-7A3F85DD73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l-GR" dirty="0"/>
              <a:t>ΚΑΤΑΛΟΓΟΣ ΧΡΕΩΣΕΩΝ ΣΤΟ </a:t>
            </a:r>
            <a:r>
              <a:rPr lang="en-US" dirty="0"/>
              <a:t>TRANS32</a:t>
            </a:r>
            <a:endParaRPr lang="el-GR" dirty="0"/>
          </a:p>
        </p:txBody>
      </p:sp>
      <p:pic>
        <p:nvPicPr>
          <p:cNvPr id="8" name="Θέση περιεχομένου 7">
            <a:extLst>
              <a:ext uri="{FF2B5EF4-FFF2-40B4-BE49-F238E27FC236}">
                <a16:creationId xmlns:a16="http://schemas.microsoft.com/office/drawing/2014/main" xmlns="" id="{0AA1B3E6-2063-4D36-B5DB-6706C9021CE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172200" y="3342424"/>
            <a:ext cx="5183188" cy="2009889"/>
          </a:xfrm>
        </p:spPr>
      </p:pic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xmlns="" id="{1D07DCFE-E6A1-4268-827E-E1D07DDBE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7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157193000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B734A0DA-59D2-43F6-B867-4FD51B132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Κωδικοποίηση %ΦΠΑ στις κατηγορίες εσόδων εξόδων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DF77DE0A-221D-4B7B-839F-1281E1F594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/>
              <a:t>ΚΩΔΙΚΟΠΟΙΗΣΗ %ΦΠΑ ΚΑΙ ΕΞΑΙΡΕΣΕΩΝ ΣΤΟ </a:t>
            </a:r>
            <a:r>
              <a:rPr lang="en-US" dirty="0"/>
              <a:t>myDATA</a:t>
            </a:r>
            <a:endParaRPr lang="el-GR" dirty="0"/>
          </a:p>
        </p:txBody>
      </p:sp>
      <p:graphicFrame>
        <p:nvGraphicFramePr>
          <p:cNvPr id="10" name="Θέση περιεχομένου 9">
            <a:extLst>
              <a:ext uri="{FF2B5EF4-FFF2-40B4-BE49-F238E27FC236}">
                <a16:creationId xmlns:a16="http://schemas.microsoft.com/office/drawing/2014/main" xmlns="" id="{3A0A727A-48B8-49FE-8099-8EDAA82B6247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253715067"/>
              </p:ext>
            </p:extLst>
          </p:nvPr>
        </p:nvGraphicFramePr>
        <p:xfrm>
          <a:off x="839788" y="2817422"/>
          <a:ext cx="5157787" cy="35913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9081">
                  <a:extLst>
                    <a:ext uri="{9D8B030D-6E8A-4147-A177-3AD203B41FA5}">
                      <a16:colId xmlns:a16="http://schemas.microsoft.com/office/drawing/2014/main" xmlns="" val="2300274721"/>
                    </a:ext>
                  </a:extLst>
                </a:gridCol>
                <a:gridCol w="1551843">
                  <a:extLst>
                    <a:ext uri="{9D8B030D-6E8A-4147-A177-3AD203B41FA5}">
                      <a16:colId xmlns:a16="http://schemas.microsoft.com/office/drawing/2014/main" xmlns="" val="418619342"/>
                    </a:ext>
                  </a:extLst>
                </a:gridCol>
                <a:gridCol w="309081">
                  <a:extLst>
                    <a:ext uri="{9D8B030D-6E8A-4147-A177-3AD203B41FA5}">
                      <a16:colId xmlns:a16="http://schemas.microsoft.com/office/drawing/2014/main" xmlns="" val="2205958270"/>
                    </a:ext>
                  </a:extLst>
                </a:gridCol>
                <a:gridCol w="309081">
                  <a:extLst>
                    <a:ext uri="{9D8B030D-6E8A-4147-A177-3AD203B41FA5}">
                      <a16:colId xmlns:a16="http://schemas.microsoft.com/office/drawing/2014/main" xmlns="" val="2042332602"/>
                    </a:ext>
                  </a:extLst>
                </a:gridCol>
                <a:gridCol w="437865">
                  <a:extLst>
                    <a:ext uri="{9D8B030D-6E8A-4147-A177-3AD203B41FA5}">
                      <a16:colId xmlns:a16="http://schemas.microsoft.com/office/drawing/2014/main" xmlns="" val="1664826987"/>
                    </a:ext>
                  </a:extLst>
                </a:gridCol>
                <a:gridCol w="2240836">
                  <a:extLst>
                    <a:ext uri="{9D8B030D-6E8A-4147-A177-3AD203B41FA5}">
                      <a16:colId xmlns:a16="http://schemas.microsoft.com/office/drawing/2014/main" xmlns="" val="3176558240"/>
                    </a:ext>
                  </a:extLst>
                </a:gridCol>
              </a:tblGrid>
              <a:tr h="435314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600" u="none" strike="noStrike" dirty="0">
                          <a:effectLst/>
                        </a:rPr>
                        <a:t>ΚΩΔΙΚΟΣ </a:t>
                      </a:r>
                      <a:br>
                        <a:rPr lang="el-GR" sz="600" u="none" strike="noStrike" dirty="0">
                          <a:effectLst/>
                        </a:rPr>
                      </a:br>
                      <a:r>
                        <a:rPr lang="en-US" sz="600" u="none" strike="noStrike" dirty="0">
                          <a:effectLst/>
                        </a:rPr>
                        <a:t>MYDATA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l-GR" sz="600" u="none" strike="noStrike" dirty="0">
                          <a:effectLst/>
                        </a:rPr>
                        <a:t>ΠΕΡΙΠΤΩΣΕΙΣ % ΦΠΑ</a:t>
                      </a:r>
                      <a:endParaRPr lang="el-G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600" u="none" strike="noStrike" dirty="0">
                          <a:effectLst/>
                        </a:rPr>
                        <a:t>%ΦΠΑ</a:t>
                      </a:r>
                      <a:endParaRPr lang="el-G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600" u="none" strike="noStrike" dirty="0">
                          <a:effectLst/>
                        </a:rPr>
                        <a:t>ΕΞΑΙΡΕΣΗ</a:t>
                      </a:r>
                      <a:endParaRPr lang="el-G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600" u="none" strike="noStrike" dirty="0">
                          <a:effectLst/>
                        </a:rPr>
                        <a:t>ΚΩΔΙΚΟΣ </a:t>
                      </a:r>
                      <a:br>
                        <a:rPr lang="el-GR" sz="600" u="none" strike="noStrike" dirty="0">
                          <a:effectLst/>
                        </a:rPr>
                      </a:br>
                      <a:r>
                        <a:rPr lang="el-GR" sz="600" u="none" strike="noStrike" dirty="0">
                          <a:effectLst/>
                        </a:rPr>
                        <a:t>ΕΞΑΙΡΕΣΗΣ </a:t>
                      </a:r>
                      <a:br>
                        <a:rPr lang="el-GR" sz="600" u="none" strike="noStrike" dirty="0">
                          <a:effectLst/>
                        </a:rPr>
                      </a:br>
                      <a:r>
                        <a:rPr lang="el-GR" sz="600" u="none" strike="noStrike" dirty="0">
                          <a:effectLst/>
                        </a:rPr>
                        <a:t>ΦΠΑ</a:t>
                      </a:r>
                      <a:endParaRPr lang="el-G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l-GR" sz="600" u="none" strike="noStrike" dirty="0">
                          <a:effectLst/>
                        </a:rPr>
                        <a:t>ΠΕΡΙΓΡΑΦΗ </a:t>
                      </a:r>
                      <a:br>
                        <a:rPr lang="el-GR" sz="600" u="none" strike="noStrike" dirty="0">
                          <a:effectLst/>
                        </a:rPr>
                      </a:br>
                      <a:r>
                        <a:rPr lang="el-GR" sz="600" u="none" strike="noStrike" dirty="0">
                          <a:effectLst/>
                        </a:rPr>
                        <a:t>ΕΞΑΙΡΕΣΗΣ</a:t>
                      </a:r>
                      <a:endParaRPr lang="el-G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642694523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ΦΠΑ συντελεστής 24%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24%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ΌΧΙ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101168851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2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ΦΠΑ συντελεστής 13%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13%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ΌΧΙ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812421337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3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ΦΠΑ συντελεστής 6%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6%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ΌΧΙ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52629684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4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ΦΠΑ συντελεστής 17%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17%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ΌΧΙ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888677911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5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ΦΠΑ συντελεστής 9%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9%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ΌΧΙ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3577082656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6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ΦΠΑ συντελεστής 4%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4%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ΌΧΙ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664219648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3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20958319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2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5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3422976835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3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13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67700381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4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14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466907950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5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16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097886889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6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19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184694368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22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517390664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8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24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516935234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9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25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776794338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10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26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859235463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11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27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815552078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12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27  -Πλοία Ανοικτής  Θαλάσσης  του 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4081002806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13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 ΦΠΑ -άρθρο  27.1.γ -Πλοία Ανοικτής Θαλάσσης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459174624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14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28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207835062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15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39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345497279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16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39α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3604339141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40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4208696831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18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41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591506512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19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Χωρίς ΦΠΑ -άρθρο 47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828468671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20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ΦΠΑ εμπεριεχόμενος -άρθρο 43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050482110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21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ΦΠΑ εμπεριεχόμενος -άρθρο 44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901320971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22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ΦΠΑ εμπεριεχόμενος -άρθρο 45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636884845"/>
                  </a:ext>
                </a:extLst>
              </a:tr>
              <a:tr h="1088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7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Άνευ Φ.Π.Α.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0%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ΝΑΙ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23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600" u="none" strike="noStrike" dirty="0">
                          <a:effectLst/>
                        </a:rPr>
                        <a:t>ΦΠΑ εμπεριεχόμενος -άρθρο 46 του Κώδικα ΦΠΑ</a:t>
                      </a:r>
                      <a:endParaRPr lang="el-G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793481677"/>
                  </a:ext>
                </a:extLst>
              </a:tr>
            </a:tbl>
          </a:graphicData>
        </a:graphic>
      </p:graphicFrame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xmlns="" id="{19BBC5CA-94D3-4D2A-A79C-2235B6277F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l-GR" dirty="0"/>
              <a:t>ΚΩΔΙΚΟΠΟΙΗΣΗ ΦΠΑ ΣΤΙΣ ΚΑΤΗΓΟΡΙΕΣ ΕΣΟΔΩΝ ΕΞΟΔΩΝ ΣΤΟ </a:t>
            </a:r>
            <a:r>
              <a:rPr lang="en-US" dirty="0"/>
              <a:t>TRANS32</a:t>
            </a:r>
            <a:r>
              <a:rPr lang="el-GR" dirty="0"/>
              <a:t> ΑΝΑΛΟΓΑ ΜΕ ΤΗΝ ΟΙΚΟΝΟΜΙΚΗ ΖΩΝΗ ΚΑΙ ΚΑΘΟΡΙΣΜΟΣ ΕΞΑΙΡΕΣΗΣ ΦΠΑ (ΤΙΜΟΛΟΓΗΣΗ ΕΞΩΤΕΡΙΚΟΥ)</a:t>
            </a:r>
          </a:p>
        </p:txBody>
      </p:sp>
      <p:pic>
        <p:nvPicPr>
          <p:cNvPr id="8" name="Θέση περιεχομένου 7">
            <a:extLst>
              <a:ext uri="{FF2B5EF4-FFF2-40B4-BE49-F238E27FC236}">
                <a16:creationId xmlns:a16="http://schemas.microsoft.com/office/drawing/2014/main" xmlns="" id="{7416601A-EA04-45FA-9481-DF6AD18D166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172200" y="3277408"/>
            <a:ext cx="5183188" cy="2139921"/>
          </a:xfrm>
        </p:spPr>
      </p:pic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xmlns="" id="{311032D5-9737-46AE-A6A0-6D1B21635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8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3873517992"/>
      </p:ext>
    </p:extLst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Τίτλος 9">
            <a:extLst>
              <a:ext uri="{FF2B5EF4-FFF2-40B4-BE49-F238E27FC236}">
                <a16:creationId xmlns:a16="http://schemas.microsoft.com/office/drawing/2014/main" xmlns="" id="{23D2022C-3611-4D2E-B17E-F24E0D806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22" y="86829"/>
            <a:ext cx="10515600" cy="1325563"/>
          </a:xfrm>
        </p:spPr>
        <p:txBody>
          <a:bodyPr/>
          <a:lstStyle/>
          <a:p>
            <a:r>
              <a:rPr lang="el-GR" dirty="0"/>
              <a:t>Χαρακτηρισμοί εσόδων στο </a:t>
            </a:r>
            <a:r>
              <a:rPr lang="en-US" dirty="0"/>
              <a:t>myDATA </a:t>
            </a:r>
            <a:r>
              <a:rPr lang="el-GR" dirty="0"/>
              <a:t>και οι κατηγορίες που ανήκουν</a:t>
            </a:r>
          </a:p>
        </p:txBody>
      </p:sp>
      <p:graphicFrame>
        <p:nvGraphicFramePr>
          <p:cNvPr id="12" name="Θέση περιεχομένου 11">
            <a:extLst>
              <a:ext uri="{FF2B5EF4-FFF2-40B4-BE49-F238E27FC236}">
                <a16:creationId xmlns:a16="http://schemas.microsoft.com/office/drawing/2014/main" xmlns="" id="{ADB059B6-5B6B-45BE-A223-43B82DB28B2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51889768"/>
              </p:ext>
            </p:extLst>
          </p:nvPr>
        </p:nvGraphicFramePr>
        <p:xfrm>
          <a:off x="1057523" y="1412392"/>
          <a:ext cx="8595361" cy="52910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2557">
                  <a:extLst>
                    <a:ext uri="{9D8B030D-6E8A-4147-A177-3AD203B41FA5}">
                      <a16:colId xmlns:a16="http://schemas.microsoft.com/office/drawing/2014/main" xmlns="" val="3250319740"/>
                    </a:ext>
                  </a:extLst>
                </a:gridCol>
                <a:gridCol w="4592160">
                  <a:extLst>
                    <a:ext uri="{9D8B030D-6E8A-4147-A177-3AD203B41FA5}">
                      <a16:colId xmlns:a16="http://schemas.microsoft.com/office/drawing/2014/main" xmlns="" val="4184111230"/>
                    </a:ext>
                  </a:extLst>
                </a:gridCol>
                <a:gridCol w="1766872">
                  <a:extLst>
                    <a:ext uri="{9D8B030D-6E8A-4147-A177-3AD203B41FA5}">
                      <a16:colId xmlns:a16="http://schemas.microsoft.com/office/drawing/2014/main" xmlns="" val="249177952"/>
                    </a:ext>
                  </a:extLst>
                </a:gridCol>
                <a:gridCol w="1143772">
                  <a:extLst>
                    <a:ext uri="{9D8B030D-6E8A-4147-A177-3AD203B41FA5}">
                      <a16:colId xmlns:a16="http://schemas.microsoft.com/office/drawing/2014/main" xmlns="" val="3950019079"/>
                    </a:ext>
                  </a:extLst>
                </a:gridCol>
              </a:tblGrid>
              <a:tr h="112994"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 dirty="0">
                          <a:effectLst/>
                        </a:rPr>
                        <a:t>ΚΩΔΙΚΟΣ </a:t>
                      </a:r>
                      <a:br>
                        <a:rPr lang="el-GR" sz="700" u="none" strike="noStrike" dirty="0">
                          <a:effectLst/>
                        </a:rPr>
                      </a:br>
                      <a:r>
                        <a:rPr lang="el-GR" sz="700" u="none" strike="noStrike" dirty="0">
                          <a:effectLst/>
                        </a:rPr>
                        <a:t>ΤΥΠΟΥ ΕΣΟΔΟΥ</a:t>
                      </a:r>
                      <a:r>
                        <a:rPr lang="en-US" sz="700" u="none" strike="noStrike" dirty="0">
                          <a:effectLst/>
                        </a:rPr>
                        <a:t>MYDATA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ΠΕΡΙΓΡΑΦΗ ΤΥΠΟΥ ΧΑΡΑΚΤΗΡΙΣΜΟΥ ΕΣΟΔΟΥ MYDATA</a:t>
                      </a:r>
                      <a:endParaRPr lang="el-G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ΚΑΤΗΓΟΡΙΑ</a:t>
                      </a:r>
                      <a:br>
                        <a:rPr lang="el-GR" sz="500" u="none" strike="noStrike" dirty="0">
                          <a:effectLst/>
                        </a:rPr>
                      </a:br>
                      <a:r>
                        <a:rPr lang="el-GR" sz="500" u="none" strike="noStrike" dirty="0">
                          <a:effectLst/>
                        </a:rPr>
                        <a:t>ΕΣΟΔΟΥ</a:t>
                      </a:r>
                      <a:endParaRPr lang="el-GR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u="none" strike="noStrike" dirty="0">
                          <a:effectLst/>
                        </a:rPr>
                        <a:t>ΚΩΔΙΚΟΣ</a:t>
                      </a:r>
                      <a:br>
                        <a:rPr lang="el-GR" sz="600" u="none" strike="noStrike" dirty="0">
                          <a:effectLst/>
                        </a:rPr>
                      </a:br>
                      <a:r>
                        <a:rPr lang="el-GR" sz="600" u="none" strike="noStrike" dirty="0">
                          <a:effectLst/>
                        </a:rPr>
                        <a:t>ΚΑΤΗΓΟΡΙΑΣ</a:t>
                      </a:r>
                      <a:endParaRPr lang="el-G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3061712881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E3_106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Ιδιοπαραγωγή παγίων -Αυτοπαραδόσεις -Καταστροφές αποθεμάτων/Εμπορεύματα 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Αυτοπαραδόσεις /  Ιδιοχρησιμοποιήσεις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category1_6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038359063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E3_205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Ιδιοπαραγωγή παγίων -Αυτοπαραδόσεις -Καταστροφές αποθεμάτων/Πρώτες ύλες και λοιπά υλικά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Αυτοπαραδόσεις /  Ιδιοχρησιμοποιήσεις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category1_6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428657641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E3_210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Ιδιοπαραγωγή παγίων -Αυτοπαραδόσεις-Καταστροφές αποθεμάτων/Προϊόντα και παραγωγή σε εξέλιξη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Αυτοπαραδόσεις /  Ιδιοχρησιμοποιήσεις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category1_6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4205730948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E3_305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Ιδιοπαραγωγή παγίων -Αυτοπαραδόσεις –Καταστροφές αποθεμάτων/Πρώτες ύλες και λοιπά υλικά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Αυτοπαραδόσεις /  Ιδιοχρησιμοποιήσεις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category1_6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370341056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E3_310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Ιδιοπαραγωγή παγίων -Αυτοπαραδόσεις -Καταστροφές αποθεμάτων/Προϊόντα και παραγωγή σε εξέλιξη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Αυτοπαραδόσεις /  Ιδιοχρησιμοποιήσεις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category1_6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3804680674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E3_318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Ιδιοπαραγωγή παγίων -Αυτοπαραδόσεις -Καταστροφές αποθεμάτων/Έξοδα παραγωγής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Αυτοπαραδόσεις /  Ιδιοχρησιμοποιήσεις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category1_6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3418355793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Χονδρικές –Επιτηδευματιών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Παροχή Υπηρεσιών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category1_3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2911486945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E3_561_002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Χονδρικές βάσει άρθρου 39α παρ 5 του Κώδικα Φ.Π.Α. (Ν.2859/2000)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Παροχή Υπηρεσιών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category1_3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724630403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E3_561_003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Λιανικές -Ιδιωτική Πελατεία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Παροχή Υπηρεσιών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category1_3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854327095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E3_561_004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Λιανικές βάσει άρθρου 39α παρ 5 του Κώδικα Φ.Π.Α. (Ν.2859/2000)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Παροχή Υπηρεσιών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category1_3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234693402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E3_561_005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Εξωτερικού Ενδοκοινοτικές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Παροχή Υπηρεσιών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category1_3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269385760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Εξωτερικού Τρίτες Χώρες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Παροχή Υπηρεσιών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category1_3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909591549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E3_561_007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Λοιπά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Παροχή Υπηρεσιών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category1_3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2668834443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Χονδρικές –Επιτηδευματιών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Εμπορευμάτων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category1_1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741007801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E3_561_002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Χονδρικές βάσει άρθρου 39α παρ 5 του Κώδικα Φ.Π.Α. (Ν.2859/2000)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Εμπορευμάτων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category1_1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3770769535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E3_561_003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Λιανικές -Ιδιωτική Πελατεία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Εμπορευμάτων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category1_1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48226231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E3_561_004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Λιανικές βάσει άρθρου 39α παρ 5 του Κώδικα Φ.Π.Α. (Ν.2859/2000)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Εμπορευμάτων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category1_1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128901677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E3_561_005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Εξωτερικού Ενδοκοινοτικές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Εμπορευμάτων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category1_1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3986965282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Εξωτερικού Τρίτες Χώρες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Εμπορευμάτων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category1_1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2952822479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E3_561_007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Λοιπά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Εμπορευμάτων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category1_1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505330463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Χονδρικές –Επιτηδευματιών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Προϊόντων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category1_2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4264684030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E3_561_002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Χονδρικές βάσει άρθρου 39α παρ 5 του Κώδικα Φ.Π.Α. (Ν.2859/2000)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Προϊόντων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category1_2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4151334119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E3_561_003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Λιανικές -Ιδιωτική Πελατεία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Προϊόντων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category1_2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993142214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E3_561_004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Λιανικές βάσει άρθρου 39α παρ 5 του Κώδικα Φ.Π.Α. (Ν.2859/2000)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Προϊόντων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category1_2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2165618097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E3_561_005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Εξωτερικού Ενδοκοινοτικές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Προϊόντων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category1_2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581779351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Εξωτερικού Τρίτες Χώρες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Προϊόντων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category1_2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476677461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E3_561_007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αγαθών και υπηρεσιών Λοιπά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Προϊόντων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category1_2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4292554471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E3_562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Λοιπά συνήθη έσοδα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Λοιπά Έσοδα/ Κέρδη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category1_5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743169703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E3_563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Πιστωτικοί τόκοι και συναφή έσοδα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Λοιπά Έσοδα/ Κέρδη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category1_5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859911194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E3_564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Πιστωτικές συναλλαγματικές διαφορές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Λοιπά Έσοδα/ Κέρδη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category1_5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637687019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E3_565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Έσοδα συμμετοχών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Λοιπά Έσοδα/ Κέρδη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category1_5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3837505015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Κέρδη από διάθεση μη κυκλοφορούντων περιουσιακών στοιχείων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Λοιπά Έσοδα/ Κέρδη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category1_5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689078484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E3_567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Κέρδη από αναστροφή προβλέψεων και απομειώσεων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Λοιπά Έσοδα/ Κέρδη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category1_5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3472135374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E3_568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Κέρδη από επιμέτρηση στην εύλογη αξία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Λοιπά Έσοδα/ Κέρδη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category1_5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2926767534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E3_570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Ασυνήθη έσοδα και κέρδη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Λοιπά Έσοδα/ Κέρδη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category1_5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3213962534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E3_595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Έξοδα σε ιδιοπαραγωγή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Λοιπά Έσοδα/ Κέρδη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category1_5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2152742233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E3_596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Επιδοτήσεις -Επιχορηγήσεις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Λοιπά Έσοδα/ Κέρδη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category1_5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971272920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E3_597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Επιδοτήσεις -Επιχορηγήσεις για επενδυτικούς σκοπούς -κάλυψη δαπανών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Λοιπά Έσοδα/ Κέρδη (+) 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category1_5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4143014287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E3_880_001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Παγίων Χονδρικές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Παγίων (+) /(-)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category1_4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3037591867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E3_880_002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Παγίων Λιανικές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Παγίων (+) /(-)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category1_4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492883375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E3_880_003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Παγίων Εξωτερικού Ενδοκοινοτικές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Παγίων (+) /(-)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category1_4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2790641764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E3_880_004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Παγίων Εξωτερικού Τρίτες Χώρες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από Πώληση Παγίων (+) /(-)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category1_4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3594729142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E3_881_001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για λογ/σμο Τρίτων Χονδρικές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για λ/σμο τρίτων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category1_7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2784191447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E3_881_002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για λογ/σμο Τρίτων Λιανικές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για λ/σμο τρίτων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category1_7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761576696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E3_881_003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για λογ/σμο Τρίτων Εξωτερικού Ενδοκοινοτικές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για λ/σμο τρίτων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category1_7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1057325810"/>
                  </a:ext>
                </a:extLst>
              </a:tr>
              <a:tr h="1011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E3_881_004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 dirty="0">
                          <a:effectLst/>
                        </a:rPr>
                        <a:t>Πωλήσεις για λογ/σμο Τρίτων Εξωτερικού Τρίτες Χώρες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 dirty="0">
                          <a:effectLst/>
                        </a:rPr>
                        <a:t>Έσοδα για λ/σμο τρίτων (+)/ (-)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category1_7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26" marR="3626" marT="3626" marB="0" anchor="b"/>
                </a:tc>
                <a:extLst>
                  <a:ext uri="{0D108BD9-81ED-4DB2-BD59-A6C34878D82A}">
                    <a16:rowId xmlns:a16="http://schemas.microsoft.com/office/drawing/2014/main" xmlns="" val="3790907465"/>
                  </a:ext>
                </a:extLst>
              </a:tr>
            </a:tbl>
          </a:graphicData>
        </a:graphic>
      </p:graphicFrame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xmlns="" id="{9E7B8A9B-63FA-4DA5-BCF8-D9121C42A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DDE6-A465-4AE4-A87D-2BCEA0576428}" type="slidenum">
              <a:rPr lang="el-GR" smtClean="0"/>
              <a:pPr/>
              <a:t>9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990433713"/>
      </p:ext>
    </p:extLst>
  </p:cSld>
  <p:clrMapOvr>
    <a:masterClrMapping/>
  </p:clrMapOvr>
  <p:transition spd="med">
    <p:pull/>
  </p:transition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2080</Words>
  <Application>Microsoft Office PowerPoint</Application>
  <PresentationFormat>Προσαρμογή</PresentationFormat>
  <Paragraphs>551</Paragraphs>
  <Slides>17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17</vt:i4>
      </vt:variant>
    </vt:vector>
  </HeadingPairs>
  <TitlesOfParts>
    <vt:vector size="18" baseType="lpstr">
      <vt:lpstr>Θέμα του Office</vt:lpstr>
      <vt:lpstr>ΕΦΑΡΜΟΓΗ myDATA</vt:lpstr>
      <vt:lpstr>Παραμετροποίηση αποστολής εσόδων στο myDATA για το TRANS32</vt:lpstr>
      <vt:lpstr>Συμπλήρωση στοιχείων πρόσβασης στο myDATA (https://mydata.aade.gov.gr/), και Έδρας ή υποκαταστήματος</vt:lpstr>
      <vt:lpstr>Κωδικοποίηση τρόπων πληρωμής</vt:lpstr>
      <vt:lpstr>Κωδικοποίηση είδους παραστατικού και τρόπου ενημέρωσης στο myDATA κατά την έκδοση του</vt:lpstr>
      <vt:lpstr>Ενημέρωση στοιχείων πελατών.</vt:lpstr>
      <vt:lpstr>Ένταξη εσόδων στις αντίστοιχες κατηγορίες </vt:lpstr>
      <vt:lpstr>Κωδικοποίηση %ΦΠΑ στις κατηγορίες εσόδων εξόδων</vt:lpstr>
      <vt:lpstr>Χαρακτηρισμοί εσόδων στο myDATA και οι κατηγορίες που ανήκουν</vt:lpstr>
      <vt:lpstr>Κωδικοποίηση χαρακτηρισμού εσόδου στις κατηγορίες εσόδων εξόδων</vt:lpstr>
      <vt:lpstr>Διαδικασίες καταχώρησης και αποστολής εσόδων στο myDATA </vt:lpstr>
      <vt:lpstr>Έκδοση και απευθείας αποστολή Τ.Π.Υ.,ΠΙΣΤΩΤΙΚΩΝ Τ.Π.Υ. και ΑΚΥΡΩΤΙΚΩΝ στο myDATA </vt:lpstr>
      <vt:lpstr>Έκδοση και απευθείας αποστολή INVOICE,CREDIT NOTE,ΑΚΥΡΩΤΙΚΟΥ INVOICE στο myDATA </vt:lpstr>
      <vt:lpstr>Αποστολή παραστατικών εντός πενθημέρου στο myDATA</vt:lpstr>
      <vt:lpstr>Προβολή παραστατικών που έχουν αποσταλεί στο myDATA </vt:lpstr>
      <vt:lpstr>ΟΡΟΙ ΚΑΙ ΠΡΟΫΠΟΘΕΣΕΙΣ ΕΓΚΑΤΑΣΤΑΣΗΣ myDATA</vt:lpstr>
      <vt:lpstr>ΣΑΣ ΕΥΧΑΡΙΣΤΟΥΜΕ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ΕΦΑΡΜΟΓΗ myDATA</dc:title>
  <dc:creator>Anastasios Filelis</dc:creator>
  <cp:lastModifiedBy>Anestis</cp:lastModifiedBy>
  <cp:revision>41</cp:revision>
  <dcterms:created xsi:type="dcterms:W3CDTF">2020-12-06T10:08:20Z</dcterms:created>
  <dcterms:modified xsi:type="dcterms:W3CDTF">2020-12-07T22:04:47Z</dcterms:modified>
</cp:coreProperties>
</file>